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0"/>
  </p:notesMasterIdLst>
  <p:sldIdLst>
    <p:sldId id="256" r:id="rId2"/>
    <p:sldId id="271" r:id="rId3"/>
    <p:sldId id="27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3647"/>
  </p:normalViewPr>
  <p:slideViewPr>
    <p:cSldViewPr snapToGrid="0" snapToObjects="1">
      <p:cViewPr varScale="1">
        <p:scale>
          <a:sx n="70" d="100"/>
          <a:sy n="70" d="100"/>
        </p:scale>
        <p:origin x="16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DDE97-B3B0-AD4F-99B0-7460002F7969}" type="datetimeFigureOut">
              <a:rPr kumimoji="1" lang="zh-CN" altLang="en-US" smtClean="0"/>
              <a:t>16/9/19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E1588-DCFD-184F-9C9A-37C50B69E0BA}" type="slidenum">
              <a:rPr kumimoji="1" lang="zh-CN" altLang="en-US" smtClean="0"/>
              <a:t>‹#›</a:t>
            </a:fld>
            <a:endParaRPr kumimoji="1" lang="zh-CN" altLang="en-US"/>
          </a:p>
        </p:txBody>
      </p:sp>
    </p:spTree>
    <p:extLst>
      <p:ext uri="{BB962C8B-B14F-4D97-AF65-F5344CB8AC3E}">
        <p14:creationId xmlns:p14="http://schemas.microsoft.com/office/powerpoint/2010/main" val="211072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2</a:t>
            </a:fld>
            <a:endParaRPr kumimoji="1" lang="zh-CN" altLang="en-US"/>
          </a:p>
        </p:txBody>
      </p:sp>
    </p:spTree>
    <p:extLst>
      <p:ext uri="{BB962C8B-B14F-4D97-AF65-F5344CB8AC3E}">
        <p14:creationId xmlns:p14="http://schemas.microsoft.com/office/powerpoint/2010/main" val="165847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Figure 2 demonstrates the effects of an increase in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on the firm’s rollover loss, endogenous default boundary, and credit spread by fixing other </a:t>
            </a:r>
            <a:r>
              <a:rPr lang="en-US" altLang="zh-CN" sz="1200" kern="1200" dirty="0" err="1" smtClean="0">
                <a:solidFill>
                  <a:schemeClr val="tx1"/>
                </a:solidFill>
                <a:effectLst/>
                <a:latin typeface="+mn-lt"/>
                <a:ea typeface="+mn-ea"/>
                <a:cs typeface="+mn-cs"/>
              </a:rPr>
              <a:t>parame</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ters</a:t>
            </a:r>
            <a:r>
              <a:rPr lang="en-US" altLang="zh-CN" sz="1200" kern="1200" dirty="0" smtClean="0">
                <a:solidFill>
                  <a:schemeClr val="tx1"/>
                </a:solidFill>
                <a:effectLst/>
                <a:latin typeface="+mn-lt"/>
                <a:ea typeface="+mn-ea"/>
                <a:cs typeface="+mn-cs"/>
              </a:rPr>
              <a:t> as given in Table I. Panel A depicts equity holders’ aggregate rollover loss per unit of time </a:t>
            </a:r>
            <a:r>
              <a:rPr lang="en-US" altLang="zh-CN" sz="1200" i="1" kern="1200" dirty="0" smtClean="0">
                <a:solidFill>
                  <a:schemeClr val="tx1"/>
                </a:solidFill>
                <a:effectLst/>
                <a:latin typeface="+mn-lt"/>
                <a:ea typeface="+mn-ea"/>
                <a:cs typeface="+mn-cs"/>
              </a:rPr>
              <a:t>d </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Vt</a:t>
            </a:r>
            <a:r>
              <a:rPr lang="en-US" altLang="zh-CN" sz="1200" i="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m</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VB</a:t>
            </a:r>
            <a:r>
              <a:rPr lang="en-US" altLang="zh-CN" sz="1200" kern="1200" dirty="0" smtClean="0">
                <a:solidFill>
                  <a:schemeClr val="tx1"/>
                </a:solidFill>
                <a:effectLst/>
                <a:latin typeface="+mn-lt"/>
                <a:ea typeface="+mn-ea"/>
                <a:cs typeface="+mn-cs"/>
              </a:rPr>
              <a:t>) − </a:t>
            </a:r>
            <a:r>
              <a:rPr lang="en-US" altLang="zh-CN" sz="1200" i="1" kern="1200" dirty="0" smtClean="0">
                <a:solidFill>
                  <a:schemeClr val="tx1"/>
                </a:solidFill>
                <a:effectLst/>
                <a:latin typeface="+mn-lt"/>
                <a:ea typeface="+mn-ea"/>
                <a:cs typeface="+mn-cs"/>
              </a:rPr>
              <a:t>p </a:t>
            </a:r>
            <a:r>
              <a:rPr lang="en-US" altLang="zh-CN" sz="1200" kern="1200" dirty="0" smtClean="0">
                <a:solidFill>
                  <a:schemeClr val="tx1"/>
                </a:solidFill>
                <a:effectLst/>
                <a:latin typeface="+mn-lt"/>
                <a:ea typeface="+mn-ea"/>
                <a:cs typeface="+mn-cs"/>
              </a:rPr>
              <a:t>against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 The line shows that the magnitude of rollover loss increases with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 That is, as bond holders’ liquidity shock </a:t>
            </a:r>
            <a:r>
              <a:rPr lang="en-US" altLang="zh-CN" sz="1200" kern="1200" dirty="0" err="1" smtClean="0">
                <a:solidFill>
                  <a:schemeClr val="tx1"/>
                </a:solidFill>
                <a:effectLst/>
                <a:latin typeface="+mn-lt"/>
                <a:ea typeface="+mn-ea"/>
                <a:cs typeface="+mn-cs"/>
              </a:rPr>
              <a:t>inten</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sity</a:t>
            </a:r>
            <a:r>
              <a:rPr lang="en-US" altLang="zh-CN" sz="1200" kern="1200" dirty="0" smtClean="0">
                <a:solidFill>
                  <a:schemeClr val="tx1"/>
                </a:solidFill>
                <a:effectLst/>
                <a:latin typeface="+mn-lt"/>
                <a:ea typeface="+mn-ea"/>
                <a:cs typeface="+mn-cs"/>
              </a:rPr>
              <a:t> increases, the increased liquidity premium makes it more costly for equity holders to roll over the firm’s maturing bonds. Panel B shows that the firm’s default boundary </a:t>
            </a:r>
            <a:r>
              <a:rPr lang="en-US" altLang="zh-CN" sz="1200" i="1" kern="1200" dirty="0" smtClean="0">
                <a:solidFill>
                  <a:schemeClr val="tx1"/>
                </a:solidFill>
                <a:effectLst/>
                <a:latin typeface="+mn-lt"/>
                <a:ea typeface="+mn-ea"/>
                <a:cs typeface="+mn-cs"/>
              </a:rPr>
              <a:t>VB </a:t>
            </a:r>
            <a:r>
              <a:rPr lang="en-US" altLang="zh-CN" sz="1200" kern="1200" dirty="0" smtClean="0">
                <a:solidFill>
                  <a:schemeClr val="tx1"/>
                </a:solidFill>
                <a:effectLst/>
                <a:latin typeface="+mn-lt"/>
                <a:ea typeface="+mn-ea"/>
                <a:cs typeface="+mn-cs"/>
              </a:rPr>
              <a:t>consequently increases with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In other words, when bond market liquidity deteriorates, equity holders will choose to default at a higher fundamental threshold. We formally prove these results in Proposition 2. </a:t>
            </a:r>
            <a:endParaRPr lang="en-US" altLang="zh-CN" dirty="0" smtClean="0"/>
          </a:p>
          <a:p>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Panel C of Figure 2 depicts the credit spread of the firm’s newly issued bonds against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and shows that it increases with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More specifically, as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increases from one to two, the credit spread increases from 330 basis points to 499.6. Panel D further decomposes the bond spread into two components. One is the liquidity premium </a:t>
            </a:r>
            <a:r>
              <a:rPr lang="en-US" altLang="zh-CN" sz="1200" kern="1200" dirty="0" err="1" smtClean="0">
                <a:solidFill>
                  <a:schemeClr val="tx1"/>
                </a:solidFill>
                <a:effectLst/>
                <a:latin typeface="+mn-lt"/>
                <a:ea typeface="+mn-ea"/>
                <a:cs typeface="+mn-cs"/>
              </a:rPr>
              <a:t>ξ</a:t>
            </a:r>
            <a:r>
              <a:rPr lang="en-US" altLang="zh-CN" sz="1200" i="1" kern="1200" dirty="0" err="1" smtClean="0">
                <a:solidFill>
                  <a:schemeClr val="tx1"/>
                </a:solidFill>
                <a:effectLst/>
                <a:latin typeface="+mn-lt"/>
                <a:ea typeface="+mn-ea"/>
                <a:cs typeface="+mn-cs"/>
              </a:rPr>
              <a:t>k</a:t>
            </a:r>
            <a:r>
              <a:rPr lang="en-US" altLang="zh-CN" sz="1200" kern="1200" dirty="0" smtClean="0">
                <a:solidFill>
                  <a:schemeClr val="tx1"/>
                </a:solidFill>
                <a:effectLst/>
                <a:latin typeface="+mn-lt"/>
                <a:ea typeface="+mn-ea"/>
                <a:cs typeface="+mn-cs"/>
              </a:rPr>
              <a:t>, which, as shown by the dotted line, increases linearly with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The residual credit spread after deducting the liquidity premium cap- </a:t>
            </a:r>
            <a:r>
              <a:rPr lang="en-US" altLang="zh-CN" sz="1200" kern="1200" dirty="0" err="1" smtClean="0">
                <a:solidFill>
                  <a:schemeClr val="tx1"/>
                </a:solidFill>
                <a:effectLst/>
                <a:latin typeface="+mn-lt"/>
                <a:ea typeface="+mn-ea"/>
                <a:cs typeface="+mn-cs"/>
              </a:rPr>
              <a:t>tures</a:t>
            </a:r>
            <a:r>
              <a:rPr lang="en-US" altLang="zh-CN" sz="1200" kern="1200" dirty="0" smtClean="0">
                <a:solidFill>
                  <a:schemeClr val="tx1"/>
                </a:solidFill>
                <a:effectLst/>
                <a:latin typeface="+mn-lt"/>
                <a:ea typeface="+mn-ea"/>
                <a:cs typeface="+mn-cs"/>
              </a:rPr>
              <a:t> the part of the credit spread that is related to the firm’s default risk. We call this component the default premium. Interestingly, the solid line shows that the default premium also increases with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This result is in line with our earlier discussion: by raising the firm’s default boundary, deterioration in bond market liquidity also increases the default component of the firm’s credit spread. Specifically, as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increases from one to two, the liquidity premium rises by 100 basis points while the default premium increases by 69.6 basis points (which contributes to 41% of the total credit spread increase). </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11</a:t>
            </a:fld>
            <a:endParaRPr kumimoji="1" lang="zh-CN" altLang="en-US"/>
          </a:p>
        </p:txBody>
      </p:sp>
    </p:spTree>
    <p:extLst>
      <p:ext uri="{BB962C8B-B14F-4D97-AF65-F5344CB8AC3E}">
        <p14:creationId xmlns:p14="http://schemas.microsoft.com/office/powerpoint/2010/main" val="1867299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Formally</a:t>
            </a:r>
            <a:r>
              <a:rPr kumimoji="1" lang="zh-CN" altLang="en-US" dirty="0" smtClean="0"/>
              <a:t> </a:t>
            </a:r>
            <a:r>
              <a:rPr kumimoji="1" lang="en-US" altLang="zh-CN" dirty="0" err="1" smtClean="0"/>
              <a:t>Mathmatically</a:t>
            </a:r>
            <a:r>
              <a:rPr kumimoji="1" lang="zh-CN" altLang="en-US" baseline="0" dirty="0" smtClean="0"/>
              <a:t> </a:t>
            </a:r>
            <a:r>
              <a:rPr kumimoji="1" lang="en-US" altLang="zh-CN" baseline="0" dirty="0" smtClean="0"/>
              <a:t>proved,….</a:t>
            </a:r>
            <a:r>
              <a:rPr kumimoji="1" lang="zh-CN" altLang="en-US" dirty="0" smtClean="0"/>
              <a:t> </a:t>
            </a:r>
            <a:endParaRPr kumimoji="1" lang="zh-CN" altLang="en-US"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12</a:t>
            </a:fld>
            <a:endParaRPr kumimoji="1" lang="zh-CN" altLang="en-US"/>
          </a:p>
        </p:txBody>
      </p:sp>
    </p:spTree>
    <p:extLst>
      <p:ext uri="{BB962C8B-B14F-4D97-AF65-F5344CB8AC3E}">
        <p14:creationId xmlns:p14="http://schemas.microsoft.com/office/powerpoint/2010/main" val="59087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A standard intuition suggests that shorter debt maturity for an individual bond leads to lower credit risk. However, shortening the maturities of all bonds issued by a firm intensifies its rollover risk and makes it more vulnerable to deterioration in market liquidity. According to our model, a shorter debt maturity for the firm implies a higher rollover frequency. Directly from the rollover loss expression </a:t>
            </a:r>
            <a:r>
              <a:rPr lang="en-US" altLang="zh-CN" sz="1200" i="1" kern="1200" dirty="0" smtClean="0">
                <a:solidFill>
                  <a:schemeClr val="tx1"/>
                </a:solidFill>
                <a:effectLst/>
                <a:latin typeface="+mn-lt"/>
                <a:ea typeface="+mn-ea"/>
                <a:cs typeface="+mn-cs"/>
              </a:rPr>
              <a:t>d</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Vt</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m</a:t>
            </a:r>
            <a:r>
              <a:rPr lang="en-US" altLang="zh-CN" sz="1200" kern="1200" dirty="0" smtClean="0">
                <a:solidFill>
                  <a:schemeClr val="tx1"/>
                </a:solidFill>
                <a:effectLst/>
                <a:latin typeface="+mn-lt"/>
                <a:ea typeface="+mn-ea"/>
                <a:cs typeface="+mn-cs"/>
              </a:rPr>
              <a:t>) − </a:t>
            </a:r>
            <a:r>
              <a:rPr lang="en-US" altLang="zh-CN" sz="1200" i="1" kern="1200" dirty="0" smtClean="0">
                <a:solidFill>
                  <a:schemeClr val="tx1"/>
                </a:solidFill>
                <a:effectLst/>
                <a:latin typeface="+mn-lt"/>
                <a:ea typeface="+mn-ea"/>
                <a:cs typeface="+mn-cs"/>
              </a:rPr>
              <a:t>P</a:t>
            </a:r>
            <a:r>
              <a:rPr lang="en-US" altLang="zh-CN" sz="1200" kern="1200" dirty="0" smtClean="0">
                <a:solidFill>
                  <a:schemeClr val="tx1"/>
                </a:solidFill>
                <a:effectLst/>
                <a:latin typeface="+mn-lt"/>
                <a:ea typeface="+mn-ea"/>
                <a:cs typeface="+mn-cs"/>
              </a:rPr>
              <a:t>/</a:t>
            </a:r>
            <a:r>
              <a:rPr lang="en-US" altLang="zh-CN" sz="1200" i="1" kern="1200" dirty="0" smtClean="0">
                <a:solidFill>
                  <a:schemeClr val="tx1"/>
                </a:solidFill>
                <a:effectLst/>
                <a:latin typeface="+mn-lt"/>
                <a:ea typeface="+mn-ea"/>
                <a:cs typeface="+mn-cs"/>
              </a:rPr>
              <a:t>m</a:t>
            </a:r>
            <a:r>
              <a:rPr lang="en-US" altLang="zh-CN" sz="1200" kern="1200" dirty="0" smtClean="0">
                <a:solidFill>
                  <a:schemeClr val="tx1"/>
                </a:solidFill>
                <a:effectLst/>
                <a:latin typeface="+mn-lt"/>
                <a:ea typeface="+mn-ea"/>
                <a:cs typeface="+mn-cs"/>
              </a:rPr>
              <a:t>, if the market value of the firm’s newly issued bonds </a:t>
            </a:r>
            <a:r>
              <a:rPr lang="en-US" altLang="zh-CN" sz="1200" i="1" kern="1200" dirty="0" smtClean="0">
                <a:solidFill>
                  <a:schemeClr val="tx1"/>
                </a:solidFill>
                <a:effectLst/>
                <a:latin typeface="+mn-lt"/>
                <a:ea typeface="+mn-ea"/>
                <a:cs typeface="+mn-cs"/>
              </a:rPr>
              <a:t>d</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Vt</a:t>
            </a:r>
            <a:r>
              <a:rPr lang="en-US" altLang="zh-CN" sz="1200" kern="1200" dirty="0" err="1"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m</a:t>
            </a:r>
            <a:r>
              <a:rPr lang="en-US" altLang="zh-CN" sz="1200" kern="1200" dirty="0" smtClean="0">
                <a:solidFill>
                  <a:schemeClr val="tx1"/>
                </a:solidFill>
                <a:effectLst/>
                <a:latin typeface="+mn-lt"/>
                <a:ea typeface="+mn-ea"/>
                <a:cs typeface="+mn-cs"/>
              </a:rPr>
              <a:t>) is below the principal of maturing bonds </a:t>
            </a:r>
            <a:r>
              <a:rPr lang="en-US" altLang="zh-CN" sz="1200" i="1" kern="1200" dirty="0" smtClean="0">
                <a:solidFill>
                  <a:schemeClr val="tx1"/>
                </a:solidFill>
                <a:effectLst/>
                <a:latin typeface="+mn-lt"/>
                <a:ea typeface="+mn-ea"/>
                <a:cs typeface="+mn-cs"/>
              </a:rPr>
              <a:t>P</a:t>
            </a:r>
            <a:r>
              <a:rPr lang="en-US" altLang="zh-CN" sz="1200" kern="1200" dirty="0" smtClean="0">
                <a:solidFill>
                  <a:schemeClr val="tx1"/>
                </a:solidFill>
                <a:effectLst/>
                <a:latin typeface="+mn-lt"/>
                <a:ea typeface="+mn-ea"/>
                <a:cs typeface="+mn-cs"/>
              </a:rPr>
              <a:t>/</a:t>
            </a:r>
            <a:r>
              <a:rPr lang="en-US" altLang="zh-CN" sz="1200" i="1" kern="1200" dirty="0" smtClean="0">
                <a:solidFill>
                  <a:schemeClr val="tx1"/>
                </a:solidFill>
                <a:effectLst/>
                <a:latin typeface="+mn-lt"/>
                <a:ea typeface="+mn-ea"/>
                <a:cs typeface="+mn-cs"/>
              </a:rPr>
              <a:t>m</a:t>
            </a:r>
            <a:r>
              <a:rPr lang="en-US" altLang="zh-CN" sz="1200" kern="1200" dirty="0" smtClean="0">
                <a:solidFill>
                  <a:schemeClr val="tx1"/>
                </a:solidFill>
                <a:effectLst/>
                <a:latin typeface="+mn-lt"/>
                <a:ea typeface="+mn-ea"/>
                <a:cs typeface="+mn-cs"/>
              </a:rPr>
              <a:t>, a higher rollover frequency forces equity holders to absorb a greater rollover loss per unit of time. This means a higher cost of keeping the firm alive, which in turn motivates equity holders to default at a higher fundamental threshold. </a:t>
            </a:r>
            <a:endParaRPr lang="en-US" altLang="zh-CN" dirty="0" smtClean="0"/>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To illustrate this maturity effect, we compare two otherwise identical firms, one with debt maturity of 1 year and the other with debt maturity of 6 years. Note that the second firm has the same fundamental, coupon payment, and face value of debt as the first firm; in other words, we do not calibrate its credit spread to any benchmark level. As a result, this firm is different from the calibrated BB-rated firm with 6-year debt maturity in Section III.D. </a:t>
            </a:r>
            <a:endParaRPr lang="en-US" altLang="zh-CN" dirty="0" smtClean="0"/>
          </a:p>
          <a:p>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Figure 3 demonstrates the different impacts of a change in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on these two firms with different maturities. Panel A shows that as bond investors’ liquid- </a:t>
            </a:r>
            <a:r>
              <a:rPr lang="en-US" altLang="zh-CN" sz="1200" kern="1200" dirty="0" err="1" smtClean="0">
                <a:solidFill>
                  <a:schemeClr val="tx1"/>
                </a:solidFill>
                <a:effectLst/>
                <a:latin typeface="+mn-lt"/>
                <a:ea typeface="+mn-ea"/>
                <a:cs typeface="+mn-cs"/>
              </a:rPr>
              <a:t>ity</a:t>
            </a:r>
            <a:r>
              <a:rPr lang="en-US" altLang="zh-CN" sz="1200" kern="1200" dirty="0" smtClean="0">
                <a:solidFill>
                  <a:schemeClr val="tx1"/>
                </a:solidFill>
                <a:effectLst/>
                <a:latin typeface="+mn-lt"/>
                <a:ea typeface="+mn-ea"/>
                <a:cs typeface="+mn-cs"/>
              </a:rPr>
              <a:t> shock intensity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increases, both firms’ rollover losses (per unit of time) increase. More importantly, the rollover loss of the firm with shorter debt ma- </a:t>
            </a:r>
            <a:r>
              <a:rPr lang="en-US" altLang="zh-CN" sz="1200" kern="1200" dirty="0" err="1" smtClean="0">
                <a:solidFill>
                  <a:schemeClr val="tx1"/>
                </a:solidFill>
                <a:effectLst/>
                <a:latin typeface="+mn-lt"/>
                <a:ea typeface="+mn-ea"/>
                <a:cs typeface="+mn-cs"/>
              </a:rPr>
              <a:t>turity</a:t>
            </a:r>
            <a:r>
              <a:rPr lang="en-US" altLang="zh-CN" sz="1200" kern="1200" dirty="0" smtClean="0">
                <a:solidFill>
                  <a:schemeClr val="tx1"/>
                </a:solidFill>
                <a:effectLst/>
                <a:latin typeface="+mn-lt"/>
                <a:ea typeface="+mn-ea"/>
                <a:cs typeface="+mn-cs"/>
              </a:rPr>
              <a:t> increases more than that of the firm with longer maturity. Panel B further confirms that while both firms’ default boundaries increase with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 the boundary of the shorter maturity firm is uniformly higher. Panel C shows that as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increases from one to two, the credit spread of the shorter maturity firm </a:t>
            </a:r>
            <a:r>
              <a:rPr lang="en-US" altLang="zh-CN" sz="1200" kern="1200" dirty="0" err="1" smtClean="0">
                <a:solidFill>
                  <a:schemeClr val="tx1"/>
                </a:solidFill>
                <a:effectLst/>
                <a:latin typeface="+mn-lt"/>
                <a:ea typeface="+mn-ea"/>
                <a:cs typeface="+mn-cs"/>
              </a:rPr>
              <a:t>ncreases</a:t>
            </a:r>
            <a:r>
              <a:rPr lang="en-US" altLang="zh-CN" sz="1200" kern="1200" dirty="0" smtClean="0">
                <a:solidFill>
                  <a:schemeClr val="tx1"/>
                </a:solidFill>
                <a:effectLst/>
                <a:latin typeface="+mn-lt"/>
                <a:ea typeface="+mn-ea"/>
                <a:cs typeface="+mn-cs"/>
              </a:rPr>
              <a:t> by 170 basis points from 330 to 500, while that of the longer maturity firm increases only by 119 basis points from 215 to 334. As these firms share the same liquidity premium in their credit spreads, the difference in the changes in their credit spreads is due to the default component of credit spread </a:t>
            </a:r>
            <a:endParaRPr lang="en-US" altLang="zh-CN" dirty="0" smtClean="0"/>
          </a:p>
          <a:p>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13</a:t>
            </a:fld>
            <a:endParaRPr kumimoji="1" lang="zh-CN" altLang="en-US"/>
          </a:p>
        </p:txBody>
      </p:sp>
    </p:spTree>
    <p:extLst>
      <p:ext uri="{BB962C8B-B14F-4D97-AF65-F5344CB8AC3E}">
        <p14:creationId xmlns:p14="http://schemas.microsoft.com/office/powerpoint/2010/main" val="195823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Take</a:t>
            </a:r>
            <a:r>
              <a:rPr kumimoji="1" lang="zh-CN" altLang="en-US" baseline="0" dirty="0" smtClean="0"/>
              <a:t> </a:t>
            </a:r>
            <a:r>
              <a:rPr kumimoji="1" lang="en-US" altLang="zh-CN" baseline="0" dirty="0" smtClean="0"/>
              <a:t>advantage</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this</a:t>
            </a:r>
            <a:r>
              <a:rPr kumimoji="1" lang="zh-CN" altLang="en-US" baseline="0" dirty="0" smtClean="0"/>
              <a:t> </a:t>
            </a:r>
            <a:r>
              <a:rPr kumimoji="1" lang="en-US" altLang="zh-CN" baseline="0" dirty="0" smtClean="0"/>
              <a:t>discussion</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understand</a:t>
            </a:r>
            <a:r>
              <a:rPr kumimoji="1" lang="zh-CN" altLang="en-US" baseline="0" dirty="0" smtClean="0"/>
              <a:t> </a:t>
            </a:r>
            <a:r>
              <a:rPr kumimoji="1" lang="en-US" altLang="zh-CN" baseline="0" dirty="0" smtClean="0"/>
              <a:t>financial</a:t>
            </a:r>
            <a:r>
              <a:rPr kumimoji="1" lang="zh-CN" altLang="en-US" baseline="0" dirty="0" smtClean="0"/>
              <a:t> </a:t>
            </a:r>
            <a:r>
              <a:rPr kumimoji="1" lang="en-US" altLang="zh-CN" baseline="0" dirty="0" smtClean="0"/>
              <a:t>crisis</a:t>
            </a:r>
            <a:endParaRPr kumimoji="1" lang="zh-CN" altLang="en-US"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14</a:t>
            </a:fld>
            <a:endParaRPr kumimoji="1" lang="zh-CN" altLang="en-US"/>
          </a:p>
        </p:txBody>
      </p:sp>
    </p:spTree>
    <p:extLst>
      <p:ext uri="{BB962C8B-B14F-4D97-AF65-F5344CB8AC3E}">
        <p14:creationId xmlns:p14="http://schemas.microsoft.com/office/powerpoint/2010/main" val="1879441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Formally</a:t>
            </a:r>
            <a:r>
              <a:rPr kumimoji="1" lang="zh-CN" altLang="en-US" dirty="0" smtClean="0"/>
              <a:t> </a:t>
            </a:r>
            <a:r>
              <a:rPr kumimoji="1" lang="en-US" altLang="zh-CN" dirty="0" smtClean="0"/>
              <a:t>prove</a:t>
            </a:r>
            <a:r>
              <a:rPr kumimoji="1" lang="zh-CN" altLang="en-US" dirty="0" smtClean="0"/>
              <a:t> </a:t>
            </a:r>
            <a:r>
              <a:rPr kumimoji="1" lang="en-US" altLang="zh-CN" dirty="0" smtClean="0"/>
              <a:t>it</a:t>
            </a:r>
          </a:p>
          <a:p>
            <a:r>
              <a:rPr lang="en-US" altLang="zh-CN" sz="1200" kern="1200" dirty="0" smtClean="0">
                <a:solidFill>
                  <a:schemeClr val="tx1"/>
                </a:solidFill>
                <a:effectLst/>
                <a:latin typeface="+mn-lt"/>
                <a:ea typeface="+mn-ea"/>
                <a:cs typeface="+mn-cs"/>
              </a:rPr>
              <a:t>Our model shows that liquidity </a:t>
            </a:r>
            <a:r>
              <a:rPr lang="en-US" altLang="zh-CN" sz="1200" kern="1200" dirty="0" err="1" smtClean="0">
                <a:solidFill>
                  <a:schemeClr val="tx1"/>
                </a:solidFill>
                <a:effectLst/>
                <a:latin typeface="+mn-lt"/>
                <a:ea typeface="+mn-ea"/>
                <a:cs typeface="+mn-cs"/>
              </a:rPr>
              <a:t>premia</a:t>
            </a:r>
            <a:r>
              <a:rPr lang="en-US" altLang="zh-CN" sz="1200" kern="1200" dirty="0" smtClean="0">
                <a:solidFill>
                  <a:schemeClr val="tx1"/>
                </a:solidFill>
                <a:effectLst/>
                <a:latin typeface="+mn-lt"/>
                <a:ea typeface="+mn-ea"/>
                <a:cs typeface="+mn-cs"/>
              </a:rPr>
              <a:t> and default </a:t>
            </a:r>
            <a:r>
              <a:rPr lang="en-US" altLang="zh-CN" sz="1200" kern="1200" dirty="0" err="1" smtClean="0">
                <a:solidFill>
                  <a:schemeClr val="tx1"/>
                </a:solidFill>
                <a:effectLst/>
                <a:latin typeface="+mn-lt"/>
                <a:ea typeface="+mn-ea"/>
                <a:cs typeface="+mn-cs"/>
              </a:rPr>
              <a:t>premia</a:t>
            </a:r>
            <a:r>
              <a:rPr lang="en-US" altLang="zh-CN" sz="1200" kern="1200" dirty="0" smtClean="0">
                <a:solidFill>
                  <a:schemeClr val="tx1"/>
                </a:solidFill>
                <a:effectLst/>
                <a:latin typeface="+mn-lt"/>
                <a:ea typeface="+mn-ea"/>
                <a:cs typeface="+mn-cs"/>
              </a:rPr>
              <a:t> are intertwined and work together in determining firms’ credit spreads. In particular, an in- crease in liquidity premium can exacerbate default risk and make firms with weaker fundamentals more susceptible to default risk. To illustrate this effect, we compare responses of a set of firms with different credit ratings and debt maturities to the same liquidity shock represented by an increase in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This exercise also allows us to show that deterioration in market liquidity can have a significant effect on the credit risk of a variety of firms through debt rollover. </a:t>
            </a:r>
            <a:endParaRPr lang="en-US" altLang="zh-CN" dirty="0" smtClean="0"/>
          </a:p>
          <a:p>
            <a:r>
              <a:rPr lang="en-US" altLang="zh-CN" sz="1200" kern="1200" dirty="0" smtClean="0">
                <a:solidFill>
                  <a:schemeClr val="tx1"/>
                </a:solidFill>
                <a:effectLst/>
                <a:latin typeface="+mn-lt"/>
                <a:ea typeface="+mn-ea"/>
                <a:cs typeface="+mn-cs"/>
              </a:rPr>
              <a:t>We focus on firms with two particular credit ratings: investment-grade A and speculative-grade BB. For each credit rating, we consider firms with four different debt maturities: </a:t>
            </a:r>
            <a:r>
              <a:rPr lang="en-US" altLang="zh-CN" sz="1200" i="1" kern="1200" dirty="0" smtClean="0">
                <a:solidFill>
                  <a:schemeClr val="tx1"/>
                </a:solidFill>
                <a:effectLst/>
                <a:latin typeface="+mn-lt"/>
                <a:ea typeface="+mn-ea"/>
                <a:cs typeface="+mn-cs"/>
              </a:rPr>
              <a:t>m </a:t>
            </a:r>
            <a:r>
              <a:rPr lang="en-US" altLang="zh-CN" sz="1200" kern="1200" dirty="0" smtClean="0">
                <a:solidFill>
                  <a:schemeClr val="tx1"/>
                </a:solidFill>
                <a:effectLst/>
                <a:latin typeface="+mn-lt"/>
                <a:ea typeface="+mn-ea"/>
                <a:cs typeface="+mn-cs"/>
              </a:rPr>
              <a:t>= 1, 3, 6, and 10. We let these firms share the same baseline values given in Table I for interest rate </a:t>
            </a:r>
            <a:r>
              <a:rPr lang="en-US" altLang="zh-CN" sz="1200" i="1" kern="1200" dirty="0" smtClean="0">
                <a:solidFill>
                  <a:schemeClr val="tx1"/>
                </a:solidFill>
                <a:effectLst/>
                <a:latin typeface="+mn-lt"/>
                <a:ea typeface="+mn-ea"/>
                <a:cs typeface="+mn-cs"/>
              </a:rPr>
              <a:t>r</a:t>
            </a:r>
            <a:r>
              <a:rPr lang="en-US" altLang="zh-CN" sz="1200" kern="1200" dirty="0" smtClean="0">
                <a:solidFill>
                  <a:schemeClr val="tx1"/>
                </a:solidFill>
                <a:effectLst/>
                <a:latin typeface="+mn-lt"/>
                <a:ea typeface="+mn-ea"/>
                <a:cs typeface="+mn-cs"/>
              </a:rPr>
              <a:t>, debt tax benefit rate π, bankruptcy recovery rate α, payout rate </a:t>
            </a:r>
            <a:r>
              <a:rPr lang="en-US" altLang="zh-CN" sz="1200" kern="1200" dirty="0" err="1" smtClean="0">
                <a:solidFill>
                  <a:schemeClr val="tx1"/>
                </a:solidFill>
                <a:effectLst/>
                <a:latin typeface="+mn-lt"/>
                <a:ea typeface="+mn-ea"/>
                <a:cs typeface="+mn-cs"/>
              </a:rPr>
              <a:t>δ</a:t>
            </a:r>
            <a:r>
              <a:rPr lang="en-US" altLang="zh-CN" sz="1200" kern="1200" dirty="0" smtClean="0">
                <a:solidFill>
                  <a:schemeClr val="tx1"/>
                </a:solidFill>
                <a:effectLst/>
                <a:latin typeface="+mn-lt"/>
                <a:ea typeface="+mn-ea"/>
                <a:cs typeface="+mn-cs"/>
              </a:rPr>
              <a:t>, current firm fundamental </a:t>
            </a:r>
            <a:r>
              <a:rPr lang="en-US" altLang="zh-CN" sz="1200" i="1" kern="1200" dirty="0" smtClean="0">
                <a:solidFill>
                  <a:schemeClr val="tx1"/>
                </a:solidFill>
                <a:effectLst/>
                <a:latin typeface="+mn-lt"/>
                <a:ea typeface="+mn-ea"/>
                <a:cs typeface="+mn-cs"/>
              </a:rPr>
              <a:t>V</a:t>
            </a:r>
            <a:r>
              <a:rPr lang="en-US" altLang="zh-CN" sz="1200" kern="1200" dirty="0" smtClean="0">
                <a:solidFill>
                  <a:schemeClr val="tx1"/>
                </a:solidFill>
                <a:effectLst/>
                <a:latin typeface="+mn-lt"/>
                <a:ea typeface="+mn-ea"/>
                <a:cs typeface="+mn-cs"/>
              </a:rPr>
              <a:t>0, and investor liquidity shock intensity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We let A-rated firms have fundamental volatility </a:t>
            </a:r>
            <a:r>
              <a:rPr lang="en-US" altLang="zh-CN" sz="1200" kern="1200" dirty="0" err="1" smtClean="0">
                <a:solidFill>
                  <a:schemeClr val="tx1"/>
                </a:solidFill>
                <a:effectLst/>
                <a:latin typeface="+mn-lt"/>
                <a:ea typeface="+mn-ea"/>
                <a:cs typeface="+mn-cs"/>
              </a:rPr>
              <a:t>σ</a:t>
            </a:r>
            <a:r>
              <a:rPr lang="en-US" altLang="zh-CN" sz="1200" kern="1200" dirty="0" smtClean="0">
                <a:solidFill>
                  <a:schemeClr val="tx1"/>
                </a:solidFill>
                <a:effectLst/>
                <a:latin typeface="+mn-lt"/>
                <a:ea typeface="+mn-ea"/>
                <a:cs typeface="+mn-cs"/>
              </a:rPr>
              <a:t> = 21% and bond trading cost </a:t>
            </a:r>
            <a:r>
              <a:rPr lang="en-US" altLang="zh-CN" sz="1200" i="1" kern="1200" dirty="0" smtClean="0">
                <a:solidFill>
                  <a:schemeClr val="tx1"/>
                </a:solidFill>
                <a:effectLst/>
                <a:latin typeface="+mn-lt"/>
                <a:ea typeface="+mn-ea"/>
                <a:cs typeface="+mn-cs"/>
              </a:rPr>
              <a:t>k </a:t>
            </a:r>
            <a:r>
              <a:rPr lang="en-US" altLang="zh-CN" sz="1200" kern="1200" dirty="0" smtClean="0">
                <a:solidFill>
                  <a:schemeClr val="tx1"/>
                </a:solidFill>
                <a:effectLst/>
                <a:latin typeface="+mn-lt"/>
                <a:ea typeface="+mn-ea"/>
                <a:cs typeface="+mn-cs"/>
              </a:rPr>
              <a:t>= 0.5%, while BB-rated firms have </a:t>
            </a:r>
            <a:r>
              <a:rPr lang="en-US" altLang="zh-CN" sz="1200" kern="1200" dirty="0" err="1" smtClean="0">
                <a:solidFill>
                  <a:schemeClr val="tx1"/>
                </a:solidFill>
                <a:effectLst/>
                <a:latin typeface="+mn-lt"/>
                <a:ea typeface="+mn-ea"/>
                <a:cs typeface="+mn-cs"/>
              </a:rPr>
              <a:t>σ</a:t>
            </a:r>
            <a:r>
              <a:rPr lang="en-US" altLang="zh-CN" sz="1200" kern="1200" dirty="0" smtClean="0">
                <a:solidFill>
                  <a:schemeClr val="tx1"/>
                </a:solidFill>
                <a:effectLst/>
                <a:latin typeface="+mn-lt"/>
                <a:ea typeface="+mn-ea"/>
                <a:cs typeface="+mn-cs"/>
              </a:rPr>
              <a:t> = 23% and </a:t>
            </a:r>
            <a:r>
              <a:rPr lang="en-US" altLang="zh-CN" sz="1200" i="1" kern="1200" dirty="0" smtClean="0">
                <a:solidFill>
                  <a:schemeClr val="tx1"/>
                </a:solidFill>
                <a:effectLst/>
                <a:latin typeface="+mn-lt"/>
                <a:ea typeface="+mn-ea"/>
                <a:cs typeface="+mn-cs"/>
              </a:rPr>
              <a:t>k </a:t>
            </a:r>
            <a:r>
              <a:rPr lang="en-US" altLang="zh-CN" sz="1200" kern="1200" dirty="0" smtClean="0">
                <a:solidFill>
                  <a:schemeClr val="tx1"/>
                </a:solidFill>
                <a:effectLst/>
                <a:latin typeface="+mn-lt"/>
                <a:ea typeface="+mn-ea"/>
                <a:cs typeface="+mn-cs"/>
              </a:rPr>
              <a:t>= 1.0%. For each A-rated firm, we calibrate its leverage (i.e., coupon payment </a:t>
            </a:r>
            <a:r>
              <a:rPr lang="en-US" altLang="zh-CN" sz="1200" i="1" kern="1200" dirty="0" smtClean="0">
                <a:solidFill>
                  <a:schemeClr val="tx1"/>
                </a:solidFill>
                <a:effectLst/>
                <a:latin typeface="+mn-lt"/>
                <a:ea typeface="+mn-ea"/>
                <a:cs typeface="+mn-cs"/>
              </a:rPr>
              <a:t>C </a:t>
            </a:r>
            <a:r>
              <a:rPr lang="en-US" altLang="zh-CN" sz="1200" kern="1200" dirty="0" smtClean="0">
                <a:solidFill>
                  <a:schemeClr val="tx1"/>
                </a:solidFill>
                <a:effectLst/>
                <a:latin typeface="+mn-lt"/>
                <a:ea typeface="+mn-ea"/>
                <a:cs typeface="+mn-cs"/>
              </a:rPr>
              <a:t>and face value of debt </a:t>
            </a:r>
            <a:r>
              <a:rPr lang="en-US" altLang="zh-CN" sz="1200" i="1" kern="1200" dirty="0" smtClean="0">
                <a:solidFill>
                  <a:schemeClr val="tx1"/>
                </a:solidFill>
                <a:effectLst/>
                <a:latin typeface="+mn-lt"/>
                <a:ea typeface="+mn-ea"/>
                <a:cs typeface="+mn-cs"/>
              </a:rPr>
              <a:t>P</a:t>
            </a:r>
            <a:r>
              <a:rPr lang="en-US" altLang="zh-CN" sz="1200" kern="1200" dirty="0" smtClean="0">
                <a:solidFill>
                  <a:schemeClr val="tx1"/>
                </a:solidFill>
                <a:effectLst/>
                <a:latin typeface="+mn-lt"/>
                <a:ea typeface="+mn-ea"/>
                <a:cs typeface="+mn-cs"/>
              </a:rPr>
              <a:t>) so that the firm issues new bonds at par and these bonds have a credit spread of 100 basis points at issuance. For each BB-rated firm, we calibrate its leverage so that its newly issued par bonds have a credit spread of 330 basis points. These parameter choices are discussed in Section III.A.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For each of the firms, Table II reports its bond spread when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 1 (the base- line), 2, and 4, together with the total spread change from the baseline and the part caused by increased default risk. As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changes from one to two, the liquidity premium doubles from 100 basis points to 200 for the credit spread of a BB-rated firm and from 50 to 100 for that of an A-rated firm. Similarly, As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changes from one to four, the liquidity premium quadruples. According to </a:t>
            </a:r>
            <a:r>
              <a:rPr lang="en-US" altLang="zh-CN" sz="1200" kern="1200" dirty="0" err="1" smtClean="0">
                <a:solidFill>
                  <a:schemeClr val="tx1"/>
                </a:solidFill>
                <a:effectLst/>
                <a:latin typeface="+mn-lt"/>
                <a:ea typeface="+mn-ea"/>
                <a:cs typeface="+mn-cs"/>
              </a:rPr>
              <a:t>Bao</a:t>
            </a:r>
            <a:r>
              <a:rPr lang="en-US" altLang="zh-CN" sz="1200" kern="1200" dirty="0" smtClean="0">
                <a:solidFill>
                  <a:schemeClr val="tx1"/>
                </a:solidFill>
                <a:effectLst/>
                <a:latin typeface="+mn-lt"/>
                <a:ea typeface="+mn-ea"/>
                <a:cs typeface="+mn-cs"/>
              </a:rPr>
              <a:t> et al. (2011), the trading costs of corporate bonds more than quadrupled during the recent financial crisis. We thus interpret the change of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from one to two as a modest shock to market liquidity and from one to four as a severe crisis shock.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Table II shows that the credit spreads of BB-rated firms are more sensitive to the same shock to market liquidity than those of A-rated firms. Furthermore, for a given debt maturity, increased default risk contributes to a greater fraction of the credit spread increase for the BB-rated firm. This is because the weaker BB-rated firm is closer to its default boundary and thus more vulnerable to any increase in default boundary caused by the shock to market liquidity.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en-US" altLang="zh-CN"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15</a:t>
            </a:fld>
            <a:endParaRPr kumimoji="1" lang="zh-CN" altLang="en-US"/>
          </a:p>
        </p:txBody>
      </p:sp>
    </p:spTree>
    <p:extLst>
      <p:ext uri="{BB962C8B-B14F-4D97-AF65-F5344CB8AC3E}">
        <p14:creationId xmlns:p14="http://schemas.microsoft.com/office/powerpoint/2010/main" val="1581004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Given the substantial impact of market liquidity on the firm’s credit risk, it is important for the firm to incorporate this effect in its initial leverage choice at </a:t>
            </a:r>
            <a:r>
              <a:rPr lang="en-US" altLang="zh-CN" sz="1200" i="1" kern="1200" dirty="0" smtClean="0">
                <a:solidFill>
                  <a:schemeClr val="tx1"/>
                </a:solidFill>
                <a:effectLst/>
                <a:latin typeface="+mn-lt"/>
                <a:ea typeface="+mn-ea"/>
                <a:cs typeface="+mn-cs"/>
              </a:rPr>
              <a:t>t </a:t>
            </a:r>
            <a:r>
              <a:rPr lang="en-US" altLang="zh-CN" sz="1200" kern="1200" dirty="0" smtClean="0">
                <a:solidFill>
                  <a:schemeClr val="tx1"/>
                </a:solidFill>
                <a:effectLst/>
                <a:latin typeface="+mn-lt"/>
                <a:ea typeface="+mn-ea"/>
                <a:cs typeface="+mn-cs"/>
              </a:rPr>
              <a:t>= 0. We now discuss the firm’s optimal leverage. </a:t>
            </a:r>
          </a:p>
          <a:p>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In analyzing the firm’s optimal leverage, we focus on the effects of three model parameters: bond trading cost </a:t>
            </a:r>
            <a:r>
              <a:rPr lang="en-US" altLang="zh-CN" sz="1200" i="1" kern="1200" dirty="0" smtClean="0">
                <a:solidFill>
                  <a:schemeClr val="tx1"/>
                </a:solidFill>
                <a:effectLst/>
                <a:latin typeface="+mn-lt"/>
                <a:ea typeface="+mn-ea"/>
                <a:cs typeface="+mn-cs"/>
              </a:rPr>
              <a:t>k</a:t>
            </a:r>
            <a:r>
              <a:rPr lang="en-US" altLang="zh-CN" sz="1200" kern="1200" dirty="0" smtClean="0">
                <a:solidFill>
                  <a:schemeClr val="tx1"/>
                </a:solidFill>
                <a:effectLst/>
                <a:latin typeface="+mn-lt"/>
                <a:ea typeface="+mn-ea"/>
                <a:cs typeface="+mn-cs"/>
              </a:rPr>
              <a:t>, debt maturity </a:t>
            </a:r>
            <a:r>
              <a:rPr lang="en-US" altLang="zh-CN" sz="1200" i="1" kern="1200" dirty="0" smtClean="0">
                <a:solidFill>
                  <a:schemeClr val="tx1"/>
                </a:solidFill>
                <a:effectLst/>
                <a:latin typeface="+mn-lt"/>
                <a:ea typeface="+mn-ea"/>
                <a:cs typeface="+mn-cs"/>
              </a:rPr>
              <a:t>m</a:t>
            </a:r>
            <a:r>
              <a:rPr lang="en-US" altLang="zh-CN" sz="1200" kern="1200" dirty="0" smtClean="0">
                <a:solidFill>
                  <a:schemeClr val="tx1"/>
                </a:solidFill>
                <a:effectLst/>
                <a:latin typeface="+mn-lt"/>
                <a:ea typeface="+mn-ea"/>
                <a:cs typeface="+mn-cs"/>
              </a:rPr>
              <a:t>, and the firm’s asset volatility </a:t>
            </a:r>
            <a:r>
              <a:rPr lang="en-US" altLang="zh-CN" sz="1200" kern="1200" dirty="0" err="1" smtClean="0">
                <a:solidFill>
                  <a:schemeClr val="tx1"/>
                </a:solidFill>
                <a:effectLst/>
                <a:latin typeface="+mn-lt"/>
                <a:ea typeface="+mn-ea"/>
                <a:cs typeface="+mn-cs"/>
              </a:rPr>
              <a:t>σ</a:t>
            </a:r>
            <a:r>
              <a:rPr lang="en-US" altLang="zh-CN" sz="1200" kern="1200" dirty="0" smtClean="0">
                <a:solidFill>
                  <a:schemeClr val="tx1"/>
                </a:solidFill>
                <a:effectLst/>
                <a:latin typeface="+mn-lt"/>
                <a:ea typeface="+mn-ea"/>
                <a:cs typeface="+mn-cs"/>
              </a:rPr>
              <a:t>. Figure 4 depicts the firm’s optimal leverage with respect to bond trading cost </a:t>
            </a:r>
            <a:r>
              <a:rPr lang="en-US" altLang="zh-CN" sz="1200" i="1" kern="1200" dirty="0" smtClean="0">
                <a:solidFill>
                  <a:schemeClr val="tx1"/>
                </a:solidFill>
                <a:effectLst/>
                <a:latin typeface="+mn-lt"/>
                <a:ea typeface="+mn-ea"/>
                <a:cs typeface="+mn-cs"/>
              </a:rPr>
              <a:t>k </a:t>
            </a:r>
            <a:r>
              <a:rPr lang="en-US" altLang="zh-CN" sz="1200" kern="1200" dirty="0" smtClean="0">
                <a:solidFill>
                  <a:schemeClr val="tx1"/>
                </a:solidFill>
                <a:effectLst/>
                <a:latin typeface="+mn-lt"/>
                <a:ea typeface="+mn-ea"/>
                <a:cs typeface="+mn-cs"/>
              </a:rPr>
              <a:t>(Panel A) and debt maturity </a:t>
            </a:r>
            <a:r>
              <a:rPr lang="en-US" altLang="zh-CN" sz="1200" i="1" kern="1200" dirty="0" smtClean="0">
                <a:solidFill>
                  <a:schemeClr val="tx1"/>
                </a:solidFill>
                <a:effectLst/>
                <a:latin typeface="+mn-lt"/>
                <a:ea typeface="+mn-ea"/>
                <a:cs typeface="+mn-cs"/>
              </a:rPr>
              <a:t>m </a:t>
            </a:r>
            <a:r>
              <a:rPr lang="en-US" altLang="zh-CN" sz="1200" kern="1200" dirty="0" smtClean="0">
                <a:solidFill>
                  <a:schemeClr val="tx1"/>
                </a:solidFill>
                <a:effectLst/>
                <a:latin typeface="+mn-lt"/>
                <a:ea typeface="+mn-ea"/>
                <a:cs typeface="+mn-cs"/>
              </a:rPr>
              <a:t>(Panel B) for two firms, one with asset volatility </a:t>
            </a:r>
            <a:r>
              <a:rPr lang="en-US" altLang="zh-CN" sz="1200" kern="1200" dirty="0" err="1" smtClean="0">
                <a:solidFill>
                  <a:schemeClr val="tx1"/>
                </a:solidFill>
                <a:effectLst/>
                <a:latin typeface="+mn-lt"/>
                <a:ea typeface="+mn-ea"/>
                <a:cs typeface="+mn-cs"/>
              </a:rPr>
              <a:t>σ</a:t>
            </a:r>
            <a:r>
              <a:rPr lang="en-US" altLang="zh-CN" sz="1200" kern="1200" dirty="0" smtClean="0">
                <a:solidFill>
                  <a:schemeClr val="tx1"/>
                </a:solidFill>
                <a:effectLst/>
                <a:latin typeface="+mn-lt"/>
                <a:ea typeface="+mn-ea"/>
                <a:cs typeface="+mn-cs"/>
              </a:rPr>
              <a:t> = 15% and the other with </a:t>
            </a:r>
            <a:r>
              <a:rPr lang="en-US" altLang="zh-CN" sz="1200" kern="1200" dirty="0" err="1" smtClean="0">
                <a:solidFill>
                  <a:schemeClr val="tx1"/>
                </a:solidFill>
                <a:effectLst/>
                <a:latin typeface="+mn-lt"/>
                <a:ea typeface="+mn-ea"/>
                <a:cs typeface="+mn-cs"/>
              </a:rPr>
              <a:t>σ</a:t>
            </a:r>
            <a:r>
              <a:rPr lang="en-US" altLang="zh-CN" sz="1200" kern="1200" dirty="0" smtClean="0">
                <a:solidFill>
                  <a:schemeClr val="tx1"/>
                </a:solidFill>
                <a:effectLst/>
                <a:latin typeface="+mn-lt"/>
                <a:ea typeface="+mn-ea"/>
                <a:cs typeface="+mn-cs"/>
              </a:rPr>
              <a:t> = 23%. Both panels show that the optimal leverage of the firm with the lower asset volatility is uniformly higher than that of the other firm, because the former firm can afford to use a higher leverage due to its smaller credit risk. </a:t>
            </a:r>
            <a:endParaRPr lang="en-US" altLang="zh-CN" dirty="0" smtClean="0"/>
          </a:p>
          <a:p>
            <a:endParaRPr lang="en-US" altLang="zh-CN" dirty="0" smtClean="0"/>
          </a:p>
          <a:p>
            <a:r>
              <a:rPr lang="en-US" altLang="zh-CN" sz="1200" kern="1200" dirty="0" smtClean="0">
                <a:solidFill>
                  <a:schemeClr val="tx1"/>
                </a:solidFill>
                <a:effectLst/>
                <a:latin typeface="+mn-lt"/>
                <a:ea typeface="+mn-ea"/>
                <a:cs typeface="+mn-cs"/>
              </a:rPr>
              <a:t>Panel A shows that the optimal leverage of both firms decreases with bond trading cost. As </a:t>
            </a:r>
            <a:r>
              <a:rPr lang="en-US" altLang="zh-CN" sz="1200" i="1" kern="1200" dirty="0" smtClean="0">
                <a:solidFill>
                  <a:schemeClr val="tx1"/>
                </a:solidFill>
                <a:effectLst/>
                <a:latin typeface="+mn-lt"/>
                <a:ea typeface="+mn-ea"/>
                <a:cs typeface="+mn-cs"/>
              </a:rPr>
              <a:t>k </a:t>
            </a:r>
            <a:r>
              <a:rPr lang="en-US" altLang="zh-CN" sz="1200" kern="1200" dirty="0" smtClean="0">
                <a:solidFill>
                  <a:schemeClr val="tx1"/>
                </a:solidFill>
                <a:effectLst/>
                <a:latin typeface="+mn-lt"/>
                <a:ea typeface="+mn-ea"/>
                <a:cs typeface="+mn-cs"/>
              </a:rPr>
              <a:t>increases from 10 to 150 basis points, the optimal leverage of the firm with the higher asset volatility drops from 35.7% to 29.2%. This pattern is consistent with the key insight of our model that as the debt market becomes more illiquid, the firm’s default risk rises, which in turn motivates the firm to use lower leverage. </a:t>
            </a:r>
            <a:endParaRPr lang="en-US" altLang="zh-CN" dirty="0" smtClean="0"/>
          </a:p>
          <a:p>
            <a:r>
              <a:rPr lang="en-US" altLang="zh-CN" sz="1200" kern="1200" dirty="0" smtClean="0">
                <a:solidFill>
                  <a:schemeClr val="tx1"/>
                </a:solidFill>
                <a:effectLst/>
                <a:latin typeface="+mn-lt"/>
                <a:ea typeface="+mn-ea"/>
                <a:cs typeface="+mn-cs"/>
              </a:rPr>
              <a:t>Panel B shows that each firm’s optimal leverage increases with its debt ma- </a:t>
            </a:r>
            <a:r>
              <a:rPr lang="en-US" altLang="zh-CN" sz="1200" kern="1200" dirty="0" err="1" smtClean="0">
                <a:solidFill>
                  <a:schemeClr val="tx1"/>
                </a:solidFill>
                <a:effectLst/>
                <a:latin typeface="+mn-lt"/>
                <a:ea typeface="+mn-ea"/>
                <a:cs typeface="+mn-cs"/>
              </a:rPr>
              <a:t>turity</a:t>
            </a:r>
            <a:r>
              <a:rPr lang="en-US" altLang="zh-CN" sz="1200" kern="1200" dirty="0" smtClean="0">
                <a:solidFill>
                  <a:schemeClr val="tx1"/>
                </a:solidFill>
                <a:effectLst/>
                <a:latin typeface="+mn-lt"/>
                <a:ea typeface="+mn-ea"/>
                <a:cs typeface="+mn-cs"/>
              </a:rPr>
              <a:t>. As </a:t>
            </a:r>
            <a:r>
              <a:rPr lang="en-US" altLang="zh-CN" sz="1200" i="1" kern="1200" dirty="0" smtClean="0">
                <a:solidFill>
                  <a:schemeClr val="tx1"/>
                </a:solidFill>
                <a:effectLst/>
                <a:latin typeface="+mn-lt"/>
                <a:ea typeface="+mn-ea"/>
                <a:cs typeface="+mn-cs"/>
              </a:rPr>
              <a:t>m </a:t>
            </a:r>
            <a:r>
              <a:rPr lang="en-US" altLang="zh-CN" sz="1200" kern="1200" dirty="0" smtClean="0">
                <a:solidFill>
                  <a:schemeClr val="tx1"/>
                </a:solidFill>
                <a:effectLst/>
                <a:latin typeface="+mn-lt"/>
                <a:ea typeface="+mn-ea"/>
                <a:cs typeface="+mn-cs"/>
              </a:rPr>
              <a:t>increases from 0.25 to six, the optimal leverage of the firm with 23% asset volatility increases from 25.6% to 56.4%. This pattern is again con- </a:t>
            </a:r>
            <a:r>
              <a:rPr lang="en-US" altLang="zh-CN" sz="1200" kern="1200" dirty="0" err="1" smtClean="0">
                <a:solidFill>
                  <a:schemeClr val="tx1"/>
                </a:solidFill>
                <a:effectLst/>
                <a:latin typeface="+mn-lt"/>
                <a:ea typeface="+mn-ea"/>
                <a:cs typeface="+mn-cs"/>
              </a:rPr>
              <a:t>sistent</a:t>
            </a:r>
            <a:r>
              <a:rPr lang="en-US" altLang="zh-CN" sz="1200" kern="1200" dirty="0" smtClean="0">
                <a:solidFill>
                  <a:schemeClr val="tx1"/>
                </a:solidFill>
                <a:effectLst/>
                <a:latin typeface="+mn-lt"/>
                <a:ea typeface="+mn-ea"/>
                <a:cs typeface="+mn-cs"/>
              </a:rPr>
              <a:t> with our earlier result that short-term debt amplifies firms’ rollover risk. As a result, it is optimal to use a lower leverage for shorter debt ma- </a:t>
            </a:r>
            <a:r>
              <a:rPr lang="en-US" altLang="zh-CN" sz="1200" kern="1200" dirty="0" err="1" smtClean="0">
                <a:solidFill>
                  <a:schemeClr val="tx1"/>
                </a:solidFill>
                <a:effectLst/>
                <a:latin typeface="+mn-lt"/>
                <a:ea typeface="+mn-ea"/>
                <a:cs typeface="+mn-cs"/>
              </a:rPr>
              <a:t>turity</a:t>
            </a:r>
            <a:r>
              <a:rPr lang="en-US" altLang="zh-CN" sz="1200" kern="1200" dirty="0" smtClean="0">
                <a:solidFill>
                  <a:schemeClr val="tx1"/>
                </a:solidFill>
                <a:effectLst/>
                <a:latin typeface="+mn-lt"/>
                <a:ea typeface="+mn-ea"/>
                <a:cs typeface="+mn-cs"/>
              </a:rPr>
              <a:t>. </a:t>
            </a:r>
            <a:endParaRPr lang="en-US" altLang="zh-CN" dirty="0" smtClean="0"/>
          </a:p>
          <a:p>
            <a:endParaRPr lang="en-US" altLang="zh-CN"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16</a:t>
            </a:fld>
            <a:endParaRPr kumimoji="1" lang="zh-CN" altLang="en-US"/>
          </a:p>
        </p:txBody>
      </p:sp>
    </p:spTree>
    <p:extLst>
      <p:ext uri="{BB962C8B-B14F-4D97-AF65-F5344CB8AC3E}">
        <p14:creationId xmlns:p14="http://schemas.microsoft.com/office/powerpoint/2010/main" val="1652580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Formally</a:t>
            </a:r>
            <a:r>
              <a:rPr kumimoji="1" lang="zh-CN" altLang="en-US" dirty="0" smtClean="0"/>
              <a:t> </a:t>
            </a:r>
            <a:r>
              <a:rPr kumimoji="1" lang="en-US" altLang="zh-CN" dirty="0" smtClean="0"/>
              <a:t>prove</a:t>
            </a:r>
            <a:r>
              <a:rPr kumimoji="1" lang="zh-CN" altLang="en-US" dirty="0" smtClean="0"/>
              <a:t> </a:t>
            </a:r>
            <a:r>
              <a:rPr kumimoji="1" lang="en-US" altLang="zh-CN" smtClean="0"/>
              <a:t>it</a:t>
            </a:r>
          </a:p>
          <a:p>
            <a:endParaRPr kumimoji="1" lang="zh-CN" altLang="en-US"/>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17</a:t>
            </a:fld>
            <a:endParaRPr kumimoji="1" lang="zh-CN" altLang="en-US"/>
          </a:p>
        </p:txBody>
      </p:sp>
    </p:spTree>
    <p:extLst>
      <p:ext uri="{BB962C8B-B14F-4D97-AF65-F5344CB8AC3E}">
        <p14:creationId xmlns:p14="http://schemas.microsoft.com/office/powerpoint/2010/main" val="34872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Formally</a:t>
            </a:r>
            <a:r>
              <a:rPr kumimoji="1" lang="zh-CN" altLang="en-US" dirty="0" smtClean="0"/>
              <a:t> </a:t>
            </a:r>
            <a:r>
              <a:rPr kumimoji="1" lang="en-US" altLang="zh-CN" dirty="0" smtClean="0"/>
              <a:t>prove</a:t>
            </a:r>
            <a:r>
              <a:rPr kumimoji="1" lang="zh-CN" altLang="en-US" dirty="0" smtClean="0"/>
              <a:t> </a:t>
            </a:r>
            <a:r>
              <a:rPr kumimoji="1" lang="en-US" altLang="zh-CN" smtClean="0"/>
              <a:t>it</a:t>
            </a:r>
          </a:p>
          <a:p>
            <a:endParaRPr kumimoji="1" lang="zh-CN" altLang="en-US"/>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18</a:t>
            </a:fld>
            <a:endParaRPr kumimoji="1" lang="zh-CN" altLang="en-US"/>
          </a:p>
        </p:txBody>
      </p:sp>
    </p:spTree>
    <p:extLst>
      <p:ext uri="{BB962C8B-B14F-4D97-AF65-F5344CB8AC3E}">
        <p14:creationId xmlns:p14="http://schemas.microsoft.com/office/powerpoint/2010/main" val="68441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sz="1200" kern="1200" dirty="0" smtClean="0">
                <a:solidFill>
                  <a:schemeClr val="tx1"/>
                </a:solidFill>
                <a:effectLst/>
                <a:latin typeface="+mn-lt"/>
                <a:ea typeface="+mn-ea"/>
                <a:cs typeface="+mn-cs"/>
              </a:rPr>
              <a:t>It is widely recognized that the credit spread reflects not only a default premium determined by the firm’s credit risk but also a liquidity premium due  to illiquidity of the secondary debt market </a:t>
            </a:r>
          </a:p>
          <a:p>
            <a:r>
              <a:rPr lang="en-US" altLang="zh-CN" sz="1200" kern="1200" dirty="0" smtClean="0">
                <a:solidFill>
                  <a:schemeClr val="tx1"/>
                </a:solidFill>
                <a:effectLst/>
                <a:latin typeface="+mn-lt"/>
                <a:ea typeface="+mn-ea"/>
                <a:cs typeface="+mn-cs"/>
              </a:rPr>
              <a:t>2.</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However, academics and policy makers tend to treat both the default premium and the liquidity premium as independent, and thus ignore interactions between them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This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intervention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can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probably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help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explain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financial crisis of 2007 to 2008,</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debt market liquidity caused severe financing difficulties for many financial firms, which in turn exacerbated their credit risk.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4.</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major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logical</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intuition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paper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5.</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paper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also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highlights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role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maturity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plays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bond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rollover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risk.</a:t>
            </a:r>
            <a:r>
              <a:rPr lang="zh-CN" altLang="en-US" sz="1200" kern="1200" baseline="0" dirty="0" smtClean="0">
                <a:solidFill>
                  <a:schemeClr val="tx1"/>
                </a:solidFill>
                <a:effectLst/>
                <a:latin typeface="+mn-lt"/>
                <a:ea typeface="+mn-ea"/>
                <a:cs typeface="+mn-cs"/>
              </a:rPr>
              <a:t> </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pPr marL="228600" indent="-228600">
              <a:buAutoNum type="arabicPeriod"/>
            </a:pPr>
            <a:endParaRPr lang="en-US" altLang="zh-CN" sz="1200" kern="1200" dirty="0" smtClean="0">
              <a:solidFill>
                <a:schemeClr val="tx1"/>
              </a:solidFill>
              <a:effectLst/>
              <a:latin typeface="+mn-lt"/>
              <a:ea typeface="+mn-ea"/>
              <a:cs typeface="+mn-cs"/>
            </a:endParaRPr>
          </a:p>
          <a:p>
            <a:pPr marL="228600" indent="-228600">
              <a:buAutoNum type="arabicPeriod"/>
            </a:pPr>
            <a:endParaRPr lang="en-US" altLang="zh-CN" dirty="0" smtClean="0">
              <a:effectLst/>
            </a:endParaRPr>
          </a:p>
          <a:p>
            <a:endParaRPr kumimoji="1" lang="zh-CN" altLang="en-US"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3</a:t>
            </a:fld>
            <a:endParaRPr kumimoji="1" lang="zh-CN" altLang="en-US"/>
          </a:p>
        </p:txBody>
      </p:sp>
    </p:spTree>
    <p:extLst>
      <p:ext uri="{BB962C8B-B14F-4D97-AF65-F5344CB8AC3E}">
        <p14:creationId xmlns:p14="http://schemas.microsoft.com/office/powerpoint/2010/main" val="190629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 build on the structural credit risk model of Leland and </a:t>
            </a:r>
            <a:r>
              <a:rPr lang="en-US" altLang="zh-CN" sz="1200" kern="1200" dirty="0" err="1" smtClean="0">
                <a:solidFill>
                  <a:schemeClr val="tx1"/>
                </a:solidFill>
                <a:effectLst/>
                <a:latin typeface="+mn-lt"/>
                <a:ea typeface="+mn-ea"/>
                <a:cs typeface="+mn-cs"/>
              </a:rPr>
              <a:t>Toft</a:t>
            </a:r>
            <a:r>
              <a:rPr lang="en-US" altLang="zh-CN" sz="1200" kern="1200" dirty="0" smtClean="0">
                <a:solidFill>
                  <a:schemeClr val="tx1"/>
                </a:solidFill>
                <a:effectLst/>
                <a:latin typeface="+mn-lt"/>
                <a:ea typeface="+mn-ea"/>
                <a:cs typeface="+mn-cs"/>
              </a:rPr>
              <a:t> (1996) by adding an illiquid secondary bond market.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where </a:t>
            </a:r>
            <a:r>
              <a:rPr lang="en-US" altLang="zh-CN" sz="1200" i="1" kern="1200" dirty="0" smtClean="0">
                <a:solidFill>
                  <a:schemeClr val="tx1"/>
                </a:solidFill>
                <a:effectLst/>
                <a:latin typeface="+mn-lt"/>
                <a:ea typeface="+mn-ea"/>
                <a:cs typeface="+mn-cs"/>
              </a:rPr>
              <a:t>r </a:t>
            </a:r>
            <a:r>
              <a:rPr lang="en-US" altLang="zh-CN" sz="1200" kern="1200" dirty="0" smtClean="0">
                <a:solidFill>
                  <a:schemeClr val="tx1"/>
                </a:solidFill>
                <a:effectLst/>
                <a:latin typeface="+mn-lt"/>
                <a:ea typeface="+mn-ea"/>
                <a:cs typeface="+mn-cs"/>
              </a:rPr>
              <a:t>is the constant risk-free rate,1 </a:t>
            </a:r>
            <a:r>
              <a:rPr lang="en-US" altLang="zh-CN" sz="1200" kern="1200" dirty="0" err="1" smtClean="0">
                <a:solidFill>
                  <a:schemeClr val="tx1"/>
                </a:solidFill>
                <a:effectLst/>
                <a:latin typeface="+mn-lt"/>
                <a:ea typeface="+mn-ea"/>
                <a:cs typeface="+mn-cs"/>
              </a:rPr>
              <a:t>δ</a:t>
            </a:r>
            <a:r>
              <a:rPr lang="en-US" altLang="zh-CN" sz="1200" kern="1200" dirty="0" smtClean="0">
                <a:solidFill>
                  <a:schemeClr val="tx1"/>
                </a:solidFill>
                <a:effectLst/>
                <a:latin typeface="+mn-lt"/>
                <a:ea typeface="+mn-ea"/>
                <a:cs typeface="+mn-cs"/>
              </a:rPr>
              <a:t> is the firm’s constant cash payout rate, </a:t>
            </a:r>
            <a:r>
              <a:rPr lang="en-US" altLang="zh-CN" sz="1200" kern="1200" dirty="0" err="1" smtClean="0">
                <a:solidFill>
                  <a:schemeClr val="tx1"/>
                </a:solidFill>
                <a:effectLst/>
                <a:latin typeface="+mn-lt"/>
                <a:ea typeface="+mn-ea"/>
                <a:cs typeface="+mn-cs"/>
              </a:rPr>
              <a:t>σ</a:t>
            </a:r>
            <a:r>
              <a:rPr lang="en-US" altLang="zh-CN" sz="1200" kern="1200" dirty="0" smtClean="0">
                <a:solidFill>
                  <a:schemeClr val="tx1"/>
                </a:solidFill>
                <a:effectLst/>
                <a:latin typeface="+mn-lt"/>
                <a:ea typeface="+mn-ea"/>
                <a:cs typeface="+mn-cs"/>
              </a:rPr>
              <a:t> is the constant asset volatility, and {</a:t>
            </a:r>
            <a:r>
              <a:rPr lang="en-US" altLang="zh-CN" sz="1200" i="1" kern="1200" dirty="0" err="1" smtClean="0">
                <a:solidFill>
                  <a:schemeClr val="tx1"/>
                </a:solidFill>
                <a:effectLst/>
                <a:latin typeface="+mn-lt"/>
                <a:ea typeface="+mn-ea"/>
                <a:cs typeface="+mn-cs"/>
              </a:rPr>
              <a:t>Zt</a:t>
            </a:r>
            <a:r>
              <a:rPr lang="en-US" altLang="zh-CN" sz="1200" i="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 0 ≤ </a:t>
            </a:r>
            <a:r>
              <a:rPr lang="en-US" altLang="zh-CN" sz="1200" i="1" kern="1200" dirty="0" smtClean="0">
                <a:solidFill>
                  <a:schemeClr val="tx1"/>
                </a:solidFill>
                <a:effectLst/>
                <a:latin typeface="+mn-lt"/>
                <a:ea typeface="+mn-ea"/>
                <a:cs typeface="+mn-cs"/>
              </a:rPr>
              <a:t>t </a:t>
            </a:r>
            <a:r>
              <a:rPr lang="en-US" altLang="zh-CN" sz="1200" kern="1200" dirty="0" smtClean="0">
                <a:solidFill>
                  <a:schemeClr val="tx1"/>
                </a:solidFill>
                <a:effectLst/>
                <a:latin typeface="+mn-lt"/>
                <a:ea typeface="+mn-ea"/>
                <a:cs typeface="+mn-cs"/>
              </a:rPr>
              <a:t>&lt; ∞} is a standard Brownian motion, representing random shocks to the firm’s fundamental. Throughout the paper, we refer to </a:t>
            </a:r>
            <a:r>
              <a:rPr lang="en-US" altLang="zh-CN" sz="1200" i="1" kern="1200" dirty="0" err="1" smtClean="0">
                <a:solidFill>
                  <a:schemeClr val="tx1"/>
                </a:solidFill>
                <a:effectLst/>
                <a:latin typeface="+mn-lt"/>
                <a:ea typeface="+mn-ea"/>
                <a:cs typeface="+mn-cs"/>
              </a:rPr>
              <a:t>Vt</a:t>
            </a:r>
            <a:r>
              <a:rPr lang="en-US" altLang="zh-CN" sz="1200" i="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as the firm’s fundamental.</a:t>
            </a:r>
            <a:r>
              <a:rPr lang="en-US" altLang="zh-CN" sz="1200" i="1" kern="1200" dirty="0" smtClean="0">
                <a:solidFill>
                  <a:schemeClr val="tx1"/>
                </a:solidFill>
                <a:effectLst/>
                <a:latin typeface="+mn-lt"/>
                <a:ea typeface="+mn-ea"/>
                <a:cs typeface="+mn-cs"/>
              </a:rPr>
              <a:t>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r>
              <a:rPr lang="en-US" altLang="zh-CN" sz="1200" kern="1200" dirty="0" smtClean="0">
                <a:solidFill>
                  <a:schemeClr val="tx1"/>
                </a:solidFill>
                <a:effectLst/>
                <a:latin typeface="+mn-lt"/>
                <a:ea typeface="+mn-ea"/>
                <a:cs typeface="+mn-cs"/>
              </a:rPr>
              <a:t>Each bond has maturity </a:t>
            </a:r>
            <a:r>
              <a:rPr lang="en-US" altLang="zh-CN" sz="1200" i="1" kern="1200" dirty="0" smtClean="0">
                <a:solidFill>
                  <a:schemeClr val="tx1"/>
                </a:solidFill>
                <a:effectLst/>
                <a:latin typeface="+mn-lt"/>
                <a:ea typeface="+mn-ea"/>
                <a:cs typeface="+mn-cs"/>
              </a:rPr>
              <a:t>m</a:t>
            </a:r>
            <a:r>
              <a:rPr lang="en-US" altLang="zh-CN" sz="1200" kern="1200" dirty="0" smtClean="0">
                <a:solidFill>
                  <a:schemeClr val="tx1"/>
                </a:solidFill>
                <a:effectLst/>
                <a:latin typeface="+mn-lt"/>
                <a:ea typeface="+mn-ea"/>
                <a:cs typeface="+mn-cs"/>
              </a:rPr>
              <a:t>, and expirations of the bonds are uniformly spread out over time. This implies that during a time interval (</a:t>
            </a:r>
            <a:r>
              <a:rPr lang="en-US" altLang="zh-CN" sz="1200" i="1" kern="1200" dirty="0" smtClean="0">
                <a:solidFill>
                  <a:schemeClr val="tx1"/>
                </a:solidFill>
                <a:effectLst/>
                <a:latin typeface="+mn-lt"/>
                <a:ea typeface="+mn-ea"/>
                <a:cs typeface="+mn-cs"/>
              </a:rPr>
              <a:t>t</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t </a:t>
            </a:r>
            <a:r>
              <a:rPr lang="en-US" altLang="zh-CN" sz="1200" kern="1200" dirty="0" smtClean="0">
                <a:solidFill>
                  <a:schemeClr val="tx1"/>
                </a:solidFill>
                <a:effectLst/>
                <a:latin typeface="+mn-lt"/>
                <a:ea typeface="+mn-ea"/>
                <a:cs typeface="+mn-cs"/>
              </a:rPr>
              <a:t>+ </a:t>
            </a:r>
            <a:r>
              <a:rPr lang="en-US" altLang="zh-CN" sz="1200" i="1" kern="1200" dirty="0" err="1" smtClean="0">
                <a:solidFill>
                  <a:schemeClr val="tx1"/>
                </a:solidFill>
                <a:effectLst/>
                <a:latin typeface="+mn-lt"/>
                <a:ea typeface="+mn-ea"/>
                <a:cs typeface="+mn-cs"/>
              </a:rPr>
              <a:t>dt</a:t>
            </a:r>
            <a:r>
              <a:rPr lang="en-US" altLang="zh-CN" sz="1200" kern="1200" dirty="0" smtClean="0">
                <a:solidFill>
                  <a:schemeClr val="tx1"/>
                </a:solidFill>
                <a:effectLst/>
                <a:latin typeface="+mn-lt"/>
                <a:ea typeface="+mn-ea"/>
                <a:cs typeface="+mn-cs"/>
              </a:rPr>
              <a:t>) , a fraction 1 </a:t>
            </a:r>
            <a:r>
              <a:rPr lang="en-US" altLang="zh-CN" sz="1200" i="1" kern="1200" dirty="0" err="1" smtClean="0">
                <a:solidFill>
                  <a:schemeClr val="tx1"/>
                </a:solidFill>
                <a:effectLst/>
                <a:latin typeface="+mn-lt"/>
                <a:ea typeface="+mn-ea"/>
                <a:cs typeface="+mn-cs"/>
              </a:rPr>
              <a:t>dt</a:t>
            </a:r>
            <a:r>
              <a:rPr lang="en-US" altLang="zh-CN" sz="1200" i="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of the bonds matures and </a:t>
            </a:r>
            <a:r>
              <a:rPr lang="en-US" altLang="zh-CN" sz="1200" i="1" kern="1200" dirty="0" smtClean="0">
                <a:solidFill>
                  <a:schemeClr val="tx1"/>
                </a:solidFill>
                <a:effectLst/>
                <a:latin typeface="+mn-lt"/>
                <a:ea typeface="+mn-ea"/>
                <a:cs typeface="+mn-cs"/>
              </a:rPr>
              <a:t>m </a:t>
            </a:r>
            <a:r>
              <a:rPr lang="en-US" altLang="zh-CN" sz="1200" kern="1200" dirty="0" smtClean="0">
                <a:solidFill>
                  <a:schemeClr val="tx1"/>
                </a:solidFill>
                <a:effectLst/>
                <a:latin typeface="+mn-lt"/>
                <a:ea typeface="+mn-ea"/>
                <a:cs typeface="+mn-cs"/>
              </a:rPr>
              <a:t>needs to be rolled over.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 measure the firm’s bonds by </a:t>
            </a:r>
            <a:r>
              <a:rPr lang="en-US" altLang="zh-CN" sz="1200" i="1" kern="1200" dirty="0" smtClean="0">
                <a:solidFill>
                  <a:schemeClr val="tx1"/>
                </a:solidFill>
                <a:effectLst/>
                <a:latin typeface="+mn-lt"/>
                <a:ea typeface="+mn-ea"/>
                <a:cs typeface="+mn-cs"/>
              </a:rPr>
              <a:t>m </a:t>
            </a:r>
            <a:r>
              <a:rPr lang="en-US" altLang="zh-CN" sz="1200" kern="1200" dirty="0" smtClean="0">
                <a:solidFill>
                  <a:schemeClr val="tx1"/>
                </a:solidFill>
                <a:effectLst/>
                <a:latin typeface="+mn-lt"/>
                <a:ea typeface="+mn-ea"/>
                <a:cs typeface="+mn-cs"/>
              </a:rPr>
              <a:t>units. Each unit thus has a principal value of </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4</a:t>
            </a:fld>
            <a:endParaRPr kumimoji="1" lang="zh-CN" altLang="en-US"/>
          </a:p>
        </p:txBody>
      </p:sp>
    </p:spTree>
    <p:extLst>
      <p:ext uri="{BB962C8B-B14F-4D97-AF65-F5344CB8AC3E}">
        <p14:creationId xmlns:p14="http://schemas.microsoft.com/office/powerpoint/2010/main" val="74165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When the firm issues new bonds to replace maturing bonds, the market price of the new bonds can be higher or lower than the required principal payments of the maturing bonds. Equity holders are the residual claimants of the rollover gains/losses. For simplicity, we assume that any gain will be immediately paid out to equity holders and any loss will be paid off by issuing more equity at the market price. Thus, over a short time interval (</a:t>
            </a:r>
            <a:r>
              <a:rPr lang="en-US" altLang="zh-CN" sz="1200" i="1" kern="1200" dirty="0" smtClean="0">
                <a:solidFill>
                  <a:schemeClr val="tx1"/>
                </a:solidFill>
                <a:effectLst/>
                <a:latin typeface="+mn-lt"/>
                <a:ea typeface="+mn-ea"/>
                <a:cs typeface="+mn-cs"/>
              </a:rPr>
              <a:t>t</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t </a:t>
            </a:r>
            <a:r>
              <a:rPr lang="en-US" altLang="zh-CN" sz="1200" kern="1200" dirty="0" smtClean="0">
                <a:solidFill>
                  <a:schemeClr val="tx1"/>
                </a:solidFill>
                <a:effectLst/>
                <a:latin typeface="+mn-lt"/>
                <a:ea typeface="+mn-ea"/>
                <a:cs typeface="+mn-cs"/>
              </a:rPr>
              <a:t>+ </a:t>
            </a:r>
            <a:r>
              <a:rPr lang="en-US" altLang="zh-CN" sz="1200" i="1" kern="1200" dirty="0" err="1" smtClean="0">
                <a:solidFill>
                  <a:schemeClr val="tx1"/>
                </a:solidFill>
                <a:effectLst/>
                <a:latin typeface="+mn-lt"/>
                <a:ea typeface="+mn-ea"/>
                <a:cs typeface="+mn-cs"/>
              </a:rPr>
              <a:t>dt</a:t>
            </a:r>
            <a:r>
              <a:rPr lang="en-US" altLang="zh-CN" sz="1200" kern="1200" dirty="0" smtClean="0">
                <a:solidFill>
                  <a:schemeClr val="tx1"/>
                </a:solidFill>
                <a:effectLst/>
                <a:latin typeface="+mn-lt"/>
                <a:ea typeface="+mn-ea"/>
                <a:cs typeface="+mn-cs"/>
              </a:rPr>
              <a:t>), the net cash flow to equity holders (omitting </a:t>
            </a:r>
            <a:r>
              <a:rPr lang="en-US" altLang="zh-CN" sz="1200" i="1" kern="1200" dirty="0" err="1" smtClean="0">
                <a:solidFill>
                  <a:schemeClr val="tx1"/>
                </a:solidFill>
                <a:effectLst/>
                <a:latin typeface="+mn-lt"/>
                <a:ea typeface="+mn-ea"/>
                <a:cs typeface="+mn-cs"/>
              </a:rPr>
              <a:t>dt</a:t>
            </a:r>
            <a:r>
              <a:rPr lang="en-US" altLang="zh-CN" sz="1200" kern="1200" dirty="0" smtClean="0">
                <a:solidFill>
                  <a:schemeClr val="tx1"/>
                </a:solidFill>
                <a:effectLst/>
                <a:latin typeface="+mn-lt"/>
                <a:ea typeface="+mn-ea"/>
                <a:cs typeface="+mn-cs"/>
              </a:rPr>
              <a:t>) is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first term is the firm’s cash payout. The second term is the after-tax coupon payment, where π denotes the marginal tax benefit rate of debt. The third and fourth terms capture the firm’s rollover gain/loss by issuing new bonds.</a:t>
            </a:r>
            <a:r>
              <a:rPr lang="zh-CN" altLang="en-US" sz="1200" kern="1200" baseline="0" dirty="0" smtClean="0">
                <a:solidFill>
                  <a:schemeClr val="tx1"/>
                </a:solidFill>
                <a:effectLst/>
                <a:latin typeface="+mn-lt"/>
                <a:ea typeface="+mn-ea"/>
                <a:cs typeface="+mn-cs"/>
              </a:rPr>
              <a:t> </a:t>
            </a: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to replace maturing bonds. In this transaction, there are </a:t>
            </a:r>
            <a:r>
              <a:rPr lang="en-US" altLang="zh-CN" sz="1200" i="1" kern="1200" dirty="0" err="1" smtClean="0">
                <a:solidFill>
                  <a:schemeClr val="tx1"/>
                </a:solidFill>
                <a:effectLst/>
                <a:latin typeface="+mn-lt"/>
                <a:ea typeface="+mn-ea"/>
                <a:cs typeface="+mn-cs"/>
              </a:rPr>
              <a:t>dt</a:t>
            </a:r>
            <a:r>
              <a:rPr lang="en-US" altLang="zh-CN" sz="1200" i="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units of bonds maturing. The maturing bonds require a principal payment of </a:t>
            </a:r>
            <a:r>
              <a:rPr lang="en-US" altLang="zh-CN" sz="1200" i="1" kern="1200" dirty="0" err="1" smtClean="0">
                <a:solidFill>
                  <a:schemeClr val="tx1"/>
                </a:solidFill>
                <a:effectLst/>
                <a:latin typeface="+mn-lt"/>
                <a:ea typeface="+mn-ea"/>
                <a:cs typeface="+mn-cs"/>
              </a:rPr>
              <a:t>pdt</a:t>
            </a:r>
            <a:r>
              <a:rPr lang="en-US" altLang="zh-CN" sz="1200" kern="1200" dirty="0" smtClean="0">
                <a:solidFill>
                  <a:schemeClr val="tx1"/>
                </a:solidFill>
                <a:effectLst/>
                <a:latin typeface="+mn-lt"/>
                <a:ea typeface="+mn-ea"/>
                <a:cs typeface="+mn-cs"/>
              </a:rPr>
              <a:t>. The market value of the newly issued bonds is </a:t>
            </a:r>
            <a:r>
              <a:rPr lang="en-US" altLang="zh-CN" sz="1200" i="1" kern="1200" dirty="0" smtClean="0">
                <a:solidFill>
                  <a:schemeClr val="tx1"/>
                </a:solidFill>
                <a:effectLst/>
                <a:latin typeface="+mn-lt"/>
                <a:ea typeface="+mn-ea"/>
                <a:cs typeface="+mn-cs"/>
              </a:rPr>
              <a:t>d</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Vt</a:t>
            </a:r>
            <a:r>
              <a:rPr lang="en-US" altLang="zh-CN" sz="1200" kern="1200" dirty="0" err="1"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m</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dt</a:t>
            </a:r>
            <a:r>
              <a:rPr lang="en-US" altLang="zh-CN" sz="1200" kern="1200" dirty="0" err="1"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When the bond price </a:t>
            </a:r>
            <a:r>
              <a:rPr lang="en-US" altLang="zh-CN" sz="1200" i="1" kern="1200" dirty="0" smtClean="0">
                <a:solidFill>
                  <a:schemeClr val="tx1"/>
                </a:solidFill>
                <a:effectLst/>
                <a:latin typeface="+mn-lt"/>
                <a:ea typeface="+mn-ea"/>
                <a:cs typeface="+mn-cs"/>
              </a:rPr>
              <a:t>d</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Vt</a:t>
            </a:r>
            <a:r>
              <a:rPr lang="en-US" altLang="zh-CN" sz="1200" kern="1200" dirty="0" err="1"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m</a:t>
            </a:r>
            <a:r>
              <a:rPr lang="en-US" altLang="zh-CN" sz="1200" kern="1200" dirty="0" smtClean="0">
                <a:solidFill>
                  <a:schemeClr val="tx1"/>
                </a:solidFill>
                <a:effectLst/>
                <a:latin typeface="+mn-lt"/>
                <a:ea typeface="+mn-ea"/>
                <a:cs typeface="+mn-cs"/>
              </a:rPr>
              <a:t>) drops, equity holders have to absorb the rollover loss [</a:t>
            </a:r>
            <a:r>
              <a:rPr lang="en-US" altLang="zh-CN" sz="1200" i="1" kern="1200" dirty="0" smtClean="0">
                <a:solidFill>
                  <a:schemeClr val="tx1"/>
                </a:solidFill>
                <a:effectLst/>
                <a:latin typeface="+mn-lt"/>
                <a:ea typeface="+mn-ea"/>
                <a:cs typeface="+mn-cs"/>
              </a:rPr>
              <a:t>d</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Vt</a:t>
            </a:r>
            <a:r>
              <a:rPr lang="en-US" altLang="zh-CN" sz="1200" i="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m</a:t>
            </a:r>
            <a:r>
              <a:rPr lang="en-US" altLang="zh-CN" sz="1200" kern="1200" dirty="0" smtClean="0">
                <a:solidFill>
                  <a:schemeClr val="tx1"/>
                </a:solidFill>
                <a:effectLst/>
                <a:latin typeface="+mn-lt"/>
                <a:ea typeface="+mn-ea"/>
                <a:cs typeface="+mn-cs"/>
              </a:rPr>
              <a:t>) − </a:t>
            </a:r>
            <a:r>
              <a:rPr lang="en-US" altLang="zh-CN" sz="1200" i="1" kern="1200" dirty="0" smtClean="0">
                <a:solidFill>
                  <a:schemeClr val="tx1"/>
                </a:solidFill>
                <a:effectLst/>
                <a:latin typeface="+mn-lt"/>
                <a:ea typeface="+mn-ea"/>
                <a:cs typeface="+mn-cs"/>
              </a:rPr>
              <a:t>p</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dt</a:t>
            </a:r>
            <a:r>
              <a:rPr lang="en-US" altLang="zh-CN" sz="1200" i="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to prevent bankruptcy.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When the firm issues additional equity to pay off the rollover loss, the equity issuance dilutes the value of existing shares. As a result, the rollover loss feeds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back</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equity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value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changing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payout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ratio.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key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model.</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r>
              <a:rPr kumimoji="1" lang="en-US" altLang="zh-CN" dirty="0" smtClean="0"/>
              <a:t>Here</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ignore</a:t>
            </a:r>
            <a:r>
              <a:rPr kumimoji="1" lang="zh-CN" altLang="en-US" baseline="0" dirty="0" smtClean="0"/>
              <a:t> </a:t>
            </a:r>
            <a:r>
              <a:rPr kumimoji="1" lang="en-US" altLang="zh-CN" baseline="0" dirty="0" smtClean="0"/>
              <a:t>any</a:t>
            </a:r>
            <a:r>
              <a:rPr kumimoji="1" lang="zh-CN" altLang="en-US" baseline="0" dirty="0" smtClean="0"/>
              <a:t> </a:t>
            </a:r>
            <a:r>
              <a:rPr kumimoji="1" lang="en-US" altLang="zh-CN" baseline="0" dirty="0" smtClean="0"/>
              <a:t>additional</a:t>
            </a:r>
            <a:r>
              <a:rPr kumimoji="1" lang="zh-CN" altLang="en-US" baseline="0" dirty="0" smtClean="0"/>
              <a:t> </a:t>
            </a:r>
            <a:r>
              <a:rPr kumimoji="1" lang="en-US" altLang="zh-CN" baseline="0" dirty="0" smtClean="0"/>
              <a:t>frictions</a:t>
            </a:r>
            <a:r>
              <a:rPr kumimoji="1" lang="zh-CN" altLang="en-US" baseline="0" dirty="0" smtClean="0"/>
              <a:t> </a:t>
            </a:r>
            <a:r>
              <a:rPr kumimoji="1" lang="en-US" altLang="zh-CN" baseline="0" dirty="0" smtClean="0"/>
              <a:t>in</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equity</a:t>
            </a:r>
            <a:r>
              <a:rPr kumimoji="1" lang="zh-CN" altLang="en-US" baseline="0" dirty="0" smtClean="0"/>
              <a:t> </a:t>
            </a:r>
            <a:r>
              <a:rPr kumimoji="1" lang="en-US" altLang="zh-CN" baseline="0" dirty="0" smtClean="0"/>
              <a:t>market</a:t>
            </a:r>
            <a:r>
              <a:rPr kumimoji="1" lang="zh-CN" altLang="en-US" baseline="0" dirty="0" smtClean="0"/>
              <a:t> </a:t>
            </a:r>
            <a:r>
              <a:rPr kumimoji="1" lang="en-US" altLang="zh-CN" baseline="0" dirty="0" smtClean="0"/>
              <a:t>such</a:t>
            </a:r>
            <a:r>
              <a:rPr kumimoji="1" lang="zh-CN" altLang="en-US" baseline="0" dirty="0" smtClean="0"/>
              <a:t> </a:t>
            </a:r>
            <a:r>
              <a:rPr kumimoji="1" lang="en-US" altLang="zh-CN" baseline="0" dirty="0" smtClean="0"/>
              <a:t>as</a:t>
            </a:r>
            <a:r>
              <a:rPr kumimoji="1" lang="zh-CN" altLang="en-US" baseline="0" dirty="0" smtClean="0"/>
              <a:t> </a:t>
            </a:r>
            <a:r>
              <a:rPr kumimoji="1" lang="en-US" altLang="zh-CN" baseline="0" dirty="0" smtClean="0"/>
              <a:t>transaction</a:t>
            </a:r>
            <a:r>
              <a:rPr kumimoji="1" lang="zh-CN" altLang="en-US" baseline="0" dirty="0" smtClean="0"/>
              <a:t> </a:t>
            </a:r>
            <a:r>
              <a:rPr kumimoji="1" lang="en-US" altLang="zh-CN" baseline="0" dirty="0" smtClean="0"/>
              <a:t>costs</a:t>
            </a:r>
            <a:r>
              <a:rPr kumimoji="1" lang="zh-CN" altLang="en-US" baseline="0" dirty="0" smtClean="0"/>
              <a:t> </a:t>
            </a:r>
            <a:r>
              <a:rPr kumimoji="1" lang="en-US" altLang="zh-CN" baseline="0" dirty="0" smtClean="0"/>
              <a:t>and</a:t>
            </a:r>
            <a:r>
              <a:rPr kumimoji="1" lang="zh-CN" altLang="en-US" baseline="0" dirty="0" smtClean="0"/>
              <a:t> </a:t>
            </a:r>
            <a:r>
              <a:rPr kumimoji="1" lang="en-US" altLang="zh-CN" baseline="0" dirty="0" smtClean="0"/>
              <a:t>asymmetric</a:t>
            </a:r>
            <a:r>
              <a:rPr kumimoji="1" lang="zh-CN" altLang="en-US" baseline="0" dirty="0" smtClean="0"/>
              <a:t> </a:t>
            </a:r>
            <a:r>
              <a:rPr kumimoji="1" lang="en-US" altLang="zh-CN" baseline="0" dirty="0" smtClean="0"/>
              <a:t>information.</a:t>
            </a:r>
            <a:r>
              <a:rPr kumimoji="1" lang="zh-CN" altLang="en-US" baseline="0" dirty="0" smtClean="0"/>
              <a:t> </a:t>
            </a:r>
            <a:endParaRPr kumimoji="1" lang="zh-CN" altLang="en-US"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5</a:t>
            </a:fld>
            <a:endParaRPr kumimoji="1" lang="zh-CN" altLang="en-US"/>
          </a:p>
        </p:txBody>
      </p:sp>
    </p:spTree>
    <p:extLst>
      <p:ext uri="{BB962C8B-B14F-4D97-AF65-F5344CB8AC3E}">
        <p14:creationId xmlns:p14="http://schemas.microsoft.com/office/powerpoint/2010/main" val="2926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We first derive bond valuation by taking the firm’s default boundary </a:t>
            </a:r>
            <a:r>
              <a:rPr lang="en-US" altLang="zh-CN" sz="1200" i="1" kern="1200" dirty="0" smtClean="0">
                <a:solidFill>
                  <a:schemeClr val="tx1"/>
                </a:solidFill>
                <a:effectLst/>
                <a:latin typeface="+mn-lt"/>
                <a:ea typeface="+mn-ea"/>
                <a:cs typeface="+mn-cs"/>
              </a:rPr>
              <a:t>VB </a:t>
            </a:r>
            <a:r>
              <a:rPr lang="en-US" altLang="zh-CN" sz="1200" kern="1200" dirty="0" smtClean="0">
                <a:solidFill>
                  <a:schemeClr val="tx1"/>
                </a:solidFill>
                <a:effectLst/>
                <a:latin typeface="+mn-lt"/>
                <a:ea typeface="+mn-ea"/>
                <a:cs typeface="+mn-cs"/>
              </a:rPr>
              <a:t>as given. Recall that </a:t>
            </a:r>
            <a:r>
              <a:rPr lang="en-US" altLang="zh-CN" sz="1200" i="1" kern="1200" dirty="0" smtClean="0">
                <a:solidFill>
                  <a:schemeClr val="tx1"/>
                </a:solidFill>
                <a:effectLst/>
                <a:latin typeface="+mn-lt"/>
                <a:ea typeface="+mn-ea"/>
                <a:cs typeface="+mn-cs"/>
              </a:rPr>
              <a:t>d</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Vt</a:t>
            </a:r>
            <a:r>
              <a:rPr lang="en-US" altLang="zh-CN" sz="1200" kern="1200" dirty="0" err="1" smtClean="0">
                <a:solidFill>
                  <a:schemeClr val="tx1"/>
                </a:solidFill>
                <a:effectLst/>
                <a:latin typeface="+mn-lt"/>
                <a:ea typeface="+mn-ea"/>
                <a:cs typeface="+mn-cs"/>
              </a:rPr>
              <a:t>,τ;</a:t>
            </a:r>
            <a:r>
              <a:rPr lang="en-US" altLang="zh-CN" sz="1200" i="1" kern="1200" dirty="0" err="1" smtClean="0">
                <a:solidFill>
                  <a:schemeClr val="tx1"/>
                </a:solidFill>
                <a:effectLst/>
                <a:latin typeface="+mn-lt"/>
                <a:ea typeface="+mn-ea"/>
                <a:cs typeface="+mn-cs"/>
              </a:rPr>
              <a:t>VB</a:t>
            </a:r>
            <a:r>
              <a:rPr lang="en-US" altLang="zh-CN" sz="1200" kern="1200" dirty="0" smtClean="0">
                <a:solidFill>
                  <a:schemeClr val="tx1"/>
                </a:solidFill>
                <a:effectLst/>
                <a:latin typeface="+mn-lt"/>
                <a:ea typeface="+mn-ea"/>
                <a:cs typeface="+mn-cs"/>
              </a:rPr>
              <a:t>) is the value of one unit of a bond with a time- to-maturity of </a:t>
            </a:r>
            <a:r>
              <a:rPr lang="en-US" altLang="zh-CN" sz="1200" kern="1200" dirty="0" err="1" smtClean="0">
                <a:solidFill>
                  <a:schemeClr val="tx1"/>
                </a:solidFill>
                <a:effectLst/>
                <a:latin typeface="+mn-lt"/>
                <a:ea typeface="+mn-ea"/>
                <a:cs typeface="+mn-cs"/>
              </a:rPr>
              <a:t>τ</a:t>
            </a:r>
            <a:r>
              <a:rPr lang="en-US" altLang="zh-CN" sz="1200" kern="1200" dirty="0" smtClean="0">
                <a:solidFill>
                  <a:schemeClr val="tx1"/>
                </a:solidFill>
                <a:effectLst/>
                <a:latin typeface="+mn-lt"/>
                <a:ea typeface="+mn-ea"/>
                <a:cs typeface="+mn-cs"/>
              </a:rPr>
              <a:t> &lt; </a:t>
            </a:r>
            <a:r>
              <a:rPr lang="en-US" altLang="zh-CN" sz="1200" i="1" kern="1200" dirty="0" smtClean="0">
                <a:solidFill>
                  <a:schemeClr val="tx1"/>
                </a:solidFill>
                <a:effectLst/>
                <a:latin typeface="+mn-lt"/>
                <a:ea typeface="+mn-ea"/>
                <a:cs typeface="+mn-cs"/>
              </a:rPr>
              <a:t>m</a:t>
            </a:r>
            <a:r>
              <a:rPr lang="en-US" altLang="zh-CN" sz="1200" kern="1200" dirty="0" smtClean="0">
                <a:solidFill>
                  <a:schemeClr val="tx1"/>
                </a:solidFill>
                <a:effectLst/>
                <a:latin typeface="+mn-lt"/>
                <a:ea typeface="+mn-ea"/>
                <a:cs typeface="+mn-cs"/>
              </a:rPr>
              <a:t>, an annual coupon payment of </a:t>
            </a:r>
            <a:r>
              <a:rPr lang="en-US" altLang="zh-CN" sz="1200" i="1" kern="1200" dirty="0" smtClean="0">
                <a:solidFill>
                  <a:schemeClr val="tx1"/>
                </a:solidFill>
                <a:effectLst/>
                <a:latin typeface="+mn-lt"/>
                <a:ea typeface="+mn-ea"/>
                <a:cs typeface="+mn-cs"/>
              </a:rPr>
              <a:t>c</a:t>
            </a:r>
            <a:r>
              <a:rPr lang="en-US" altLang="zh-CN" sz="1200" kern="1200" dirty="0" smtClean="0">
                <a:solidFill>
                  <a:schemeClr val="tx1"/>
                </a:solidFill>
                <a:effectLst/>
                <a:latin typeface="+mn-lt"/>
                <a:ea typeface="+mn-ea"/>
                <a:cs typeface="+mn-cs"/>
              </a:rPr>
              <a:t>, and a principal value of </a:t>
            </a:r>
            <a:endParaRPr lang="en-US" altLang="zh-CN" dirty="0" smtClean="0"/>
          </a:p>
          <a:p>
            <a:r>
              <a:rPr lang="en-US" altLang="zh-CN" sz="1200" i="1" kern="1200" dirty="0" smtClean="0">
                <a:solidFill>
                  <a:schemeClr val="tx1"/>
                </a:solidFill>
                <a:effectLst/>
                <a:latin typeface="+mn-lt"/>
                <a:ea typeface="+mn-ea"/>
                <a:cs typeface="+mn-cs"/>
              </a:rPr>
              <a:t>p</a:t>
            </a:r>
            <a:r>
              <a:rPr lang="en-US" altLang="zh-CN" sz="1200" kern="1200" dirty="0" smtClean="0">
                <a:solidFill>
                  <a:schemeClr val="tx1"/>
                </a:solidFill>
                <a:effectLst/>
                <a:latin typeface="+mn-lt"/>
                <a:ea typeface="+mn-ea"/>
                <a:cs typeface="+mn-cs"/>
              </a:rPr>
              <a:t>. We have the following standard partial differential equation for the bond value: </a:t>
            </a:r>
            <a:endParaRPr lang="en-US" altLang="zh-CN" dirty="0" smtClean="0"/>
          </a:p>
          <a:p>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left-hand side </a:t>
            </a:r>
            <a:r>
              <a:rPr lang="en-US" altLang="zh-CN" sz="1200" i="1" kern="1200" dirty="0" err="1" smtClean="0">
                <a:solidFill>
                  <a:schemeClr val="tx1"/>
                </a:solidFill>
                <a:effectLst/>
                <a:latin typeface="+mn-lt"/>
                <a:ea typeface="+mn-ea"/>
                <a:cs typeface="+mn-cs"/>
              </a:rPr>
              <a:t>rd</a:t>
            </a:r>
            <a:r>
              <a:rPr lang="en-US" altLang="zh-CN" sz="1200" i="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is the required (dollar) return from holding the bond. There are four terms on the right-hand side, capturing expected returns from holding the bond. The first term is the coupon payment. The second term is the loss caused by the occurrence of a liquidity shock. The liquidity shock hits with probability </a:t>
            </a:r>
            <a:r>
              <a:rPr lang="en-US" altLang="zh-CN" sz="1200" kern="1200" dirty="0" err="1" smtClean="0">
                <a:solidFill>
                  <a:schemeClr val="tx1"/>
                </a:solidFill>
                <a:effectLst/>
                <a:latin typeface="+mn-lt"/>
                <a:ea typeface="+mn-ea"/>
                <a:cs typeface="+mn-cs"/>
              </a:rPr>
              <a:t>ξ</a:t>
            </a:r>
            <a:r>
              <a:rPr lang="en-US" altLang="zh-CN" sz="1200" i="1" kern="1200" dirty="0" err="1" smtClean="0">
                <a:solidFill>
                  <a:schemeClr val="tx1"/>
                </a:solidFill>
                <a:effectLst/>
                <a:latin typeface="+mn-lt"/>
                <a:ea typeface="+mn-ea"/>
                <a:cs typeface="+mn-cs"/>
              </a:rPr>
              <a:t>dt</a:t>
            </a:r>
            <a:r>
              <a:rPr lang="en-US" altLang="zh-CN" sz="1200" kern="1200" dirty="0" smtClean="0">
                <a:solidFill>
                  <a:schemeClr val="tx1"/>
                </a:solidFill>
                <a:effectLst/>
                <a:latin typeface="+mn-lt"/>
                <a:ea typeface="+mn-ea"/>
                <a:cs typeface="+mn-cs"/>
              </a:rPr>
              <a:t>. Upon its arrival, the bond holder suffers a transaction cost of </a:t>
            </a:r>
            <a:r>
              <a:rPr lang="en-US" altLang="zh-CN" sz="1200" i="1" kern="1200" dirty="0" err="1" smtClean="0">
                <a:solidFill>
                  <a:schemeClr val="tx1"/>
                </a:solidFill>
                <a:effectLst/>
                <a:latin typeface="+mn-lt"/>
                <a:ea typeface="+mn-ea"/>
                <a:cs typeface="+mn-cs"/>
              </a:rPr>
              <a:t>kd</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Vt</a:t>
            </a:r>
            <a:r>
              <a:rPr lang="en-US" altLang="zh-CN" sz="1200" kern="1200" dirty="0" err="1" smtClean="0">
                <a:solidFill>
                  <a:schemeClr val="tx1"/>
                </a:solidFill>
                <a:effectLst/>
                <a:latin typeface="+mn-lt"/>
                <a:ea typeface="+mn-ea"/>
                <a:cs typeface="+mn-cs"/>
              </a:rPr>
              <a:t>,τ</a:t>
            </a:r>
            <a:r>
              <a:rPr lang="en-US" altLang="zh-CN" sz="1200" kern="1200" dirty="0" smtClean="0">
                <a:solidFill>
                  <a:schemeClr val="tx1"/>
                </a:solidFill>
                <a:effectLst/>
                <a:latin typeface="+mn-lt"/>
                <a:ea typeface="+mn-ea"/>
                <a:cs typeface="+mn-cs"/>
              </a:rPr>
              <a:t>) by selling the bond holding. Explain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what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liquidity</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premium—</a:t>
            </a:r>
            <a:r>
              <a:rPr lang="en-US" altLang="zh-CN" sz="1200" kern="1200" dirty="0" err="1" smtClean="0">
                <a:solidFill>
                  <a:schemeClr val="tx1"/>
                </a:solidFill>
                <a:effectLst/>
                <a:latin typeface="+mn-lt"/>
                <a:ea typeface="+mn-ea"/>
                <a:cs typeface="+mn-cs"/>
              </a:rPr>
              <a:t>ξ</a:t>
            </a:r>
            <a:r>
              <a:rPr lang="en-US" altLang="zh-CN" sz="1200" i="1" kern="1200" dirty="0" err="1" smtClean="0">
                <a:solidFill>
                  <a:schemeClr val="tx1"/>
                </a:solidFill>
                <a:effectLst/>
                <a:latin typeface="+mn-lt"/>
                <a:ea typeface="+mn-ea"/>
                <a:cs typeface="+mn-cs"/>
              </a:rPr>
              <a:t>k</a:t>
            </a:r>
            <a:r>
              <a:rPr lang="en-US" altLang="zh-CN" sz="1200" i="1"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last three terms capture the expected value change due to a change in time-to-maturity </a:t>
            </a:r>
            <a:r>
              <a:rPr lang="en-US" altLang="zh-CN" sz="1200" kern="1200" dirty="0" err="1" smtClean="0">
                <a:solidFill>
                  <a:schemeClr val="tx1"/>
                </a:solidFill>
                <a:effectLst/>
                <a:latin typeface="+mn-lt"/>
                <a:ea typeface="+mn-ea"/>
                <a:cs typeface="+mn-cs"/>
              </a:rPr>
              <a:t>τ</a:t>
            </a:r>
            <a:r>
              <a:rPr lang="en-US" altLang="zh-CN" sz="1200" kern="1200" dirty="0" smtClean="0">
                <a:solidFill>
                  <a:schemeClr val="tx1"/>
                </a:solidFill>
                <a:effectLst/>
                <a:latin typeface="+mn-lt"/>
                <a:ea typeface="+mn-ea"/>
                <a:cs typeface="+mn-cs"/>
              </a:rPr>
              <a:t> (the third term) and a fluctuation in the value of the firm’s assets </a:t>
            </a:r>
            <a:r>
              <a:rPr lang="en-US" altLang="zh-CN" sz="1200" i="1" kern="1200" dirty="0" err="1" smtClean="0">
                <a:solidFill>
                  <a:schemeClr val="tx1"/>
                </a:solidFill>
                <a:effectLst/>
                <a:latin typeface="+mn-lt"/>
                <a:ea typeface="+mn-ea"/>
                <a:cs typeface="+mn-cs"/>
              </a:rPr>
              <a:t>Vt</a:t>
            </a:r>
            <a:r>
              <a:rPr lang="en-US" altLang="zh-CN" sz="1200" i="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fourth and fifth terms)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have two boundary conditions to pin down the bond price based on equation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have two boundary conditions to pin down the bond price based on </a:t>
            </a:r>
            <a:r>
              <a:rPr lang="en-US" altLang="zh-CN" sz="1200" kern="1200" dirty="0" err="1" smtClean="0">
                <a:solidFill>
                  <a:schemeClr val="tx1"/>
                </a:solidFill>
                <a:effectLst/>
                <a:latin typeface="+mn-lt"/>
                <a:ea typeface="+mn-ea"/>
                <a:cs typeface="+mn-cs"/>
              </a:rPr>
              <a:t>equa</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tion</a:t>
            </a:r>
            <a:r>
              <a:rPr lang="en-US" altLang="zh-CN" sz="1200" kern="1200" dirty="0" smtClean="0">
                <a:solidFill>
                  <a:schemeClr val="tx1"/>
                </a:solidFill>
                <a:effectLst/>
                <a:latin typeface="+mn-lt"/>
                <a:ea typeface="+mn-ea"/>
                <a:cs typeface="+mn-cs"/>
              </a:rPr>
              <a:t> (5). At the default boundary </a:t>
            </a:r>
            <a:r>
              <a:rPr lang="en-US" altLang="zh-CN" sz="1200" i="1" kern="1200" dirty="0" smtClean="0">
                <a:solidFill>
                  <a:schemeClr val="tx1"/>
                </a:solidFill>
                <a:effectLst/>
                <a:latin typeface="+mn-lt"/>
                <a:ea typeface="+mn-ea"/>
                <a:cs typeface="+mn-cs"/>
              </a:rPr>
              <a:t>VB</a:t>
            </a:r>
            <a:r>
              <a:rPr lang="en-US" altLang="zh-CN" sz="1200" kern="1200" dirty="0" smtClean="0">
                <a:solidFill>
                  <a:schemeClr val="tx1"/>
                </a:solidFill>
                <a:effectLst/>
                <a:latin typeface="+mn-lt"/>
                <a:ea typeface="+mn-ea"/>
                <a:cs typeface="+mn-cs"/>
              </a:rPr>
              <a:t>, bond holders share the firm’s liquidation value proportionally. Thus, each unit of bond gets FIRST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CONDITION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When </a:t>
            </a:r>
            <a:r>
              <a:rPr lang="en-US" altLang="zh-CN" sz="1200" kern="1200" dirty="0" err="1" smtClean="0">
                <a:solidFill>
                  <a:schemeClr val="tx1"/>
                </a:solidFill>
                <a:effectLst/>
                <a:latin typeface="+mn-lt"/>
                <a:ea typeface="+mn-ea"/>
                <a:cs typeface="+mn-cs"/>
              </a:rPr>
              <a:t>τ</a:t>
            </a:r>
            <a:r>
              <a:rPr lang="en-US" altLang="zh-CN" sz="1200" kern="1200" dirty="0" smtClean="0">
                <a:solidFill>
                  <a:schemeClr val="tx1"/>
                </a:solidFill>
                <a:effectLst/>
                <a:latin typeface="+mn-lt"/>
                <a:ea typeface="+mn-ea"/>
                <a:cs typeface="+mn-cs"/>
              </a:rPr>
              <a:t> = 0, the bond matures and its holder gets the principal value </a:t>
            </a:r>
            <a:r>
              <a:rPr lang="en-US" altLang="zh-CN" sz="1200" i="1" kern="1200" dirty="0" smtClean="0">
                <a:solidFill>
                  <a:schemeClr val="tx1"/>
                </a:solidFill>
                <a:effectLst/>
                <a:latin typeface="+mn-lt"/>
                <a:ea typeface="+mn-ea"/>
                <a:cs typeface="+mn-cs"/>
              </a:rPr>
              <a:t>p </a:t>
            </a:r>
            <a:r>
              <a:rPr lang="en-US" altLang="zh-CN" sz="1200" kern="1200" dirty="0" smtClean="0">
                <a:solidFill>
                  <a:schemeClr val="tx1"/>
                </a:solidFill>
                <a:effectLst/>
                <a:latin typeface="+mn-lt"/>
                <a:ea typeface="+mn-ea"/>
                <a:cs typeface="+mn-cs"/>
              </a:rPr>
              <a:t>if the </a:t>
            </a:r>
            <a:endParaRPr lang="en-US" altLang="zh-CN" dirty="0" smtClean="0"/>
          </a:p>
          <a:p>
            <a:r>
              <a:rPr lang="en-US" altLang="zh-CN" sz="1200" kern="1200" dirty="0" smtClean="0">
                <a:solidFill>
                  <a:schemeClr val="tx1"/>
                </a:solidFill>
                <a:effectLst/>
                <a:latin typeface="+mn-lt"/>
                <a:ea typeface="+mn-ea"/>
                <a:cs typeface="+mn-cs"/>
              </a:rPr>
              <a:t>firm survives: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6</a:t>
            </a:fld>
            <a:endParaRPr kumimoji="1" lang="zh-CN" altLang="en-US"/>
          </a:p>
        </p:txBody>
      </p:sp>
    </p:spTree>
    <p:extLst>
      <p:ext uri="{BB962C8B-B14F-4D97-AF65-F5344CB8AC3E}">
        <p14:creationId xmlns:p14="http://schemas.microsoft.com/office/powerpoint/2010/main" val="20375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Equation (5) and boundary conditions (6) and (7) determine the bond’s value: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bond yield is typically computed as the equivalent return on a bond conditional on its being held to maturity without default or trading. Given the bond price derived in equation (8), the bond yield </a:t>
            </a:r>
            <a:r>
              <a:rPr lang="en-US" altLang="zh-CN" sz="1200" i="1" kern="1200" dirty="0" smtClean="0">
                <a:solidFill>
                  <a:schemeClr val="tx1"/>
                </a:solidFill>
                <a:effectLst/>
                <a:latin typeface="+mn-lt"/>
                <a:ea typeface="+mn-ea"/>
                <a:cs typeface="+mn-cs"/>
              </a:rPr>
              <a:t>y </a:t>
            </a:r>
            <a:r>
              <a:rPr lang="en-US" altLang="zh-CN" sz="1200" kern="1200" dirty="0" smtClean="0">
                <a:solidFill>
                  <a:schemeClr val="tx1"/>
                </a:solidFill>
                <a:effectLst/>
                <a:latin typeface="+mn-lt"/>
                <a:ea typeface="+mn-ea"/>
                <a:cs typeface="+mn-cs"/>
              </a:rPr>
              <a:t>is determined by solving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7</a:t>
            </a:fld>
            <a:endParaRPr kumimoji="1" lang="zh-CN" altLang="en-US"/>
          </a:p>
        </p:txBody>
      </p:sp>
    </p:spTree>
    <p:extLst>
      <p:ext uri="{BB962C8B-B14F-4D97-AF65-F5344CB8AC3E}">
        <p14:creationId xmlns:p14="http://schemas.microsoft.com/office/powerpoint/2010/main" val="111021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directly compute equity value </a:t>
            </a:r>
            <a:r>
              <a:rPr lang="en-US" altLang="zh-CN" sz="1200" i="1" kern="1200" dirty="0" smtClean="0">
                <a:solidFill>
                  <a:schemeClr val="tx1"/>
                </a:solidFill>
                <a:effectLst/>
                <a:latin typeface="+mn-lt"/>
                <a:ea typeface="+mn-ea"/>
                <a:cs typeface="+mn-cs"/>
              </a:rPr>
              <a:t>E</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Vt</a:t>
            </a:r>
            <a:r>
              <a:rPr lang="en-US" altLang="zh-CN" sz="1200" kern="1200" dirty="0" smtClean="0">
                <a:solidFill>
                  <a:schemeClr val="tx1"/>
                </a:solidFill>
                <a:effectLst/>
                <a:latin typeface="+mn-lt"/>
                <a:ea typeface="+mn-ea"/>
                <a:cs typeface="+mn-cs"/>
              </a:rPr>
              <a:t>) through the following differential equation: </a:t>
            </a:r>
            <a:endParaRPr lang="en-US" altLang="zh-CN" dirty="0" smtClean="0"/>
          </a:p>
          <a:p>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left-hand side is the required equity return. This term should be equal to the expected return from holding the equity, which is the sum of the terms on the right-hand side. </a:t>
            </a:r>
            <a:endParaRPr lang="en-US" altLang="zh-CN" dirty="0" smtClean="0"/>
          </a:p>
          <a:p>
            <a:pPr marL="171450" indent="-171450">
              <a:buFont typeface="Arial" charset="0"/>
              <a:buChar char="•"/>
            </a:pPr>
            <a:r>
              <a:rPr lang="en-US" altLang="zh-CN" sz="1200" kern="1200" dirty="0" smtClean="0">
                <a:solidFill>
                  <a:schemeClr val="tx1"/>
                </a:solidFill>
                <a:effectLst/>
                <a:latin typeface="+mn-lt"/>
                <a:ea typeface="+mn-ea"/>
                <a:cs typeface="+mn-cs"/>
              </a:rPr>
              <a:t>The first two terms (</a:t>
            </a:r>
            <a:r>
              <a:rPr lang="en-US" altLang="zh-CN" sz="1200" i="1" kern="1200" dirty="0" smtClean="0">
                <a:solidFill>
                  <a:schemeClr val="tx1"/>
                </a:solidFill>
                <a:effectLst/>
                <a:latin typeface="+mn-lt"/>
                <a:ea typeface="+mn-ea"/>
                <a:cs typeface="+mn-cs"/>
              </a:rPr>
              <a:t>r </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δ</a:t>
            </a:r>
            <a:r>
              <a:rPr lang="en-US" altLang="zh-CN" sz="1200" kern="1200" dirty="0" smtClean="0">
                <a:solidFill>
                  <a:schemeClr val="tx1"/>
                </a:solidFill>
                <a:effectLst/>
                <a:latin typeface="+mn-lt"/>
                <a:ea typeface="+mn-ea"/>
                <a:cs typeface="+mn-cs"/>
              </a:rPr>
              <a:t>) </a:t>
            </a:r>
            <a:r>
              <a:rPr lang="en-US" altLang="zh-CN" sz="1200" i="1" kern="1200" dirty="0" err="1" smtClean="0">
                <a:solidFill>
                  <a:schemeClr val="tx1"/>
                </a:solidFill>
                <a:effectLst/>
                <a:latin typeface="+mn-lt"/>
                <a:ea typeface="+mn-ea"/>
                <a:cs typeface="+mn-cs"/>
              </a:rPr>
              <a:t>Vt</a:t>
            </a:r>
            <a:r>
              <a:rPr lang="en-US" altLang="zh-CN" sz="1200" i="1" kern="1200" dirty="0" smtClean="0">
                <a:solidFill>
                  <a:schemeClr val="tx1"/>
                </a:solidFill>
                <a:effectLst/>
                <a:latin typeface="+mn-lt"/>
                <a:ea typeface="+mn-ea"/>
                <a:cs typeface="+mn-cs"/>
              </a:rPr>
              <a:t> EV </a:t>
            </a:r>
            <a:r>
              <a:rPr lang="en-US" altLang="zh-CN" sz="1200" kern="1200" dirty="0" smtClean="0">
                <a:solidFill>
                  <a:schemeClr val="tx1"/>
                </a:solidFill>
                <a:effectLst/>
                <a:latin typeface="+mn-lt"/>
                <a:ea typeface="+mn-ea"/>
                <a:cs typeface="+mn-cs"/>
              </a:rPr>
              <a:t>+ 1 </a:t>
            </a:r>
            <a:r>
              <a:rPr lang="en-US" altLang="zh-CN" sz="1200" kern="1200" dirty="0" err="1" smtClean="0">
                <a:solidFill>
                  <a:schemeClr val="tx1"/>
                </a:solidFill>
                <a:effectLst/>
                <a:latin typeface="+mn-lt"/>
                <a:ea typeface="+mn-ea"/>
                <a:cs typeface="+mn-cs"/>
              </a:rPr>
              <a:t>σ</a:t>
            </a:r>
            <a:r>
              <a:rPr lang="en-US" altLang="zh-CN" sz="1200" kern="1200" dirty="0" smtClean="0">
                <a:solidFill>
                  <a:schemeClr val="tx1"/>
                </a:solidFill>
                <a:effectLst/>
                <a:latin typeface="+mn-lt"/>
                <a:ea typeface="+mn-ea"/>
                <a:cs typeface="+mn-cs"/>
              </a:rPr>
              <a:t> 2 </a:t>
            </a:r>
            <a:r>
              <a:rPr lang="en-US" altLang="zh-CN" sz="1200" i="1" kern="1200" dirty="0" smtClean="0">
                <a:solidFill>
                  <a:schemeClr val="tx1"/>
                </a:solidFill>
                <a:effectLst/>
                <a:latin typeface="+mn-lt"/>
                <a:ea typeface="+mn-ea"/>
                <a:cs typeface="+mn-cs"/>
              </a:rPr>
              <a:t>Vt</a:t>
            </a:r>
            <a:r>
              <a:rPr lang="en-US" altLang="zh-CN" sz="1200" kern="1200" dirty="0" smtClean="0">
                <a:solidFill>
                  <a:schemeClr val="tx1"/>
                </a:solidFill>
                <a:effectLst/>
                <a:latin typeface="+mn-lt"/>
                <a:ea typeface="+mn-ea"/>
                <a:cs typeface="+mn-cs"/>
              </a:rPr>
              <a:t>2 </a:t>
            </a:r>
            <a:r>
              <a:rPr lang="en-US" altLang="zh-CN" sz="1200" i="1" kern="1200" dirty="0" smtClean="0">
                <a:solidFill>
                  <a:schemeClr val="tx1"/>
                </a:solidFill>
                <a:effectLst/>
                <a:latin typeface="+mn-lt"/>
                <a:ea typeface="+mn-ea"/>
                <a:cs typeface="+mn-cs"/>
              </a:rPr>
              <a:t>EV V </a:t>
            </a:r>
            <a:r>
              <a:rPr lang="en-US" altLang="zh-CN" sz="1200" kern="1200" dirty="0" smtClean="0">
                <a:solidFill>
                  <a:schemeClr val="tx1"/>
                </a:solidFill>
                <a:effectLst/>
                <a:latin typeface="+mn-lt"/>
                <a:ea typeface="+mn-ea"/>
                <a:cs typeface="+mn-cs"/>
              </a:rPr>
              <a:t>capture the expected change 2 </a:t>
            </a:r>
            <a:endParaRPr lang="en-US" altLang="zh-CN" dirty="0" smtClean="0"/>
          </a:p>
          <a:p>
            <a:pPr marL="171450" indent="-171450">
              <a:buFont typeface="Arial" charset="0"/>
              <a:buChar char="•"/>
            </a:pPr>
            <a:r>
              <a:rPr lang="en-US" altLang="zh-CN" sz="1200" kern="1200" dirty="0" smtClean="0">
                <a:solidFill>
                  <a:schemeClr val="tx1"/>
                </a:solidFill>
                <a:effectLst/>
                <a:latin typeface="+mn-lt"/>
                <a:ea typeface="+mn-ea"/>
                <a:cs typeface="+mn-cs"/>
              </a:rPr>
              <a:t>in equity value caused by a fluctuation in the firm’s asset value </a:t>
            </a:r>
            <a:r>
              <a:rPr lang="en-US" altLang="zh-CN" sz="1200" i="1" kern="1200" dirty="0" smtClean="0">
                <a:solidFill>
                  <a:schemeClr val="tx1"/>
                </a:solidFill>
                <a:effectLst/>
                <a:latin typeface="+mn-lt"/>
                <a:ea typeface="+mn-ea"/>
                <a:cs typeface="+mn-cs"/>
              </a:rPr>
              <a:t>Vt</a:t>
            </a:r>
            <a:r>
              <a:rPr lang="en-US" altLang="zh-CN" sz="1200" kern="1200" dirty="0" smtClean="0">
                <a:solidFill>
                  <a:schemeClr val="tx1"/>
                </a:solidFill>
                <a:effectLst/>
                <a:latin typeface="+mn-lt"/>
                <a:ea typeface="+mn-ea"/>
                <a:cs typeface="+mn-cs"/>
              </a:rPr>
              <a:t>.</a:t>
            </a:r>
          </a:p>
          <a:p>
            <a:pPr marL="171450" indent="-171450">
              <a:buFont typeface="Arial" charset="0"/>
              <a:buChar char="•"/>
            </a:pPr>
            <a:r>
              <a:rPr lang="en-US" altLang="zh-CN" sz="1200" kern="1200" dirty="0" smtClean="0">
                <a:solidFill>
                  <a:schemeClr val="tx1"/>
                </a:solidFill>
                <a:effectLst/>
                <a:latin typeface="+mn-lt"/>
                <a:ea typeface="+mn-ea"/>
                <a:cs typeface="+mn-cs"/>
              </a:rPr>
              <a:t>The third term </a:t>
            </a:r>
            <a:r>
              <a:rPr lang="en-US" altLang="zh-CN" sz="1200" kern="1200" dirty="0" err="1" smtClean="0">
                <a:solidFill>
                  <a:schemeClr val="tx1"/>
                </a:solidFill>
                <a:effectLst/>
                <a:latin typeface="+mn-lt"/>
                <a:ea typeface="+mn-ea"/>
                <a:cs typeface="+mn-cs"/>
              </a:rPr>
              <a:t>δ</a:t>
            </a:r>
            <a:r>
              <a:rPr lang="en-US" altLang="zh-CN" sz="1200" i="1" kern="1200" dirty="0" err="1" smtClean="0">
                <a:solidFill>
                  <a:schemeClr val="tx1"/>
                </a:solidFill>
                <a:effectLst/>
                <a:latin typeface="+mn-lt"/>
                <a:ea typeface="+mn-ea"/>
                <a:cs typeface="+mn-cs"/>
              </a:rPr>
              <a:t>Vt</a:t>
            </a:r>
            <a:r>
              <a:rPr lang="en-US" altLang="zh-CN" sz="1200" i="1"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is cash flow generated by the firm per unit of time. </a:t>
            </a:r>
          </a:p>
          <a:p>
            <a:pPr marL="171450" indent="-171450">
              <a:buFont typeface="Arial" charset="0"/>
              <a:buChar char="•"/>
            </a:pPr>
            <a:r>
              <a:rPr lang="en-US" altLang="zh-CN" sz="1200" kern="1200" dirty="0" smtClean="0">
                <a:solidFill>
                  <a:schemeClr val="tx1"/>
                </a:solidFill>
                <a:effectLst/>
                <a:latin typeface="+mn-lt"/>
                <a:ea typeface="+mn-ea"/>
                <a:cs typeface="+mn-cs"/>
              </a:rPr>
              <a:t>The fourth term (1 − π ) </a:t>
            </a:r>
            <a:r>
              <a:rPr lang="en-US" altLang="zh-CN" sz="1200" i="1" kern="1200" dirty="0" smtClean="0">
                <a:solidFill>
                  <a:schemeClr val="tx1"/>
                </a:solidFill>
                <a:effectLst/>
                <a:latin typeface="+mn-lt"/>
                <a:ea typeface="+mn-ea"/>
                <a:cs typeface="+mn-cs"/>
              </a:rPr>
              <a:t>C </a:t>
            </a:r>
            <a:r>
              <a:rPr lang="en-US" altLang="zh-CN" sz="1200" kern="1200" dirty="0" smtClean="0">
                <a:solidFill>
                  <a:schemeClr val="tx1"/>
                </a:solidFill>
                <a:effectLst/>
                <a:latin typeface="+mn-lt"/>
                <a:ea typeface="+mn-ea"/>
                <a:cs typeface="+mn-cs"/>
              </a:rPr>
              <a:t>is the after-tax coupon payment per unit of time. </a:t>
            </a:r>
          </a:p>
          <a:p>
            <a:pPr marL="171450" indent="-171450">
              <a:buFont typeface="Arial" charset="0"/>
              <a:buChar char="•"/>
            </a:pPr>
            <a:r>
              <a:rPr lang="en-US" altLang="zh-CN" sz="1200" kern="1200" dirty="0" smtClean="0">
                <a:solidFill>
                  <a:schemeClr val="tx1"/>
                </a:solidFill>
                <a:effectLst/>
                <a:latin typeface="+mn-lt"/>
                <a:ea typeface="+mn-ea"/>
                <a:cs typeface="+mn-cs"/>
              </a:rPr>
              <a:t>The fifth and sixth terms </a:t>
            </a:r>
            <a:r>
              <a:rPr lang="en-US" altLang="zh-CN" sz="1200" i="1" kern="1200" dirty="0" smtClean="0">
                <a:solidFill>
                  <a:schemeClr val="tx1"/>
                </a:solidFill>
                <a:effectLst/>
                <a:latin typeface="+mn-lt"/>
                <a:ea typeface="+mn-ea"/>
                <a:cs typeface="+mn-cs"/>
              </a:rPr>
              <a:t>d</a:t>
            </a:r>
            <a:r>
              <a:rPr lang="en-US" altLang="zh-CN" sz="1200" kern="1200" dirty="0"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Vt</a:t>
            </a:r>
            <a:r>
              <a:rPr lang="en-US" altLang="zh-CN" sz="1200" kern="1200" dirty="0" err="1" smtClean="0">
                <a:solidFill>
                  <a:schemeClr val="tx1"/>
                </a:solidFill>
                <a:effectLst/>
                <a:latin typeface="+mn-lt"/>
                <a:ea typeface="+mn-ea"/>
                <a:cs typeface="+mn-cs"/>
              </a:rPr>
              <a:t>,</a:t>
            </a:r>
            <a:r>
              <a:rPr lang="en-US" altLang="zh-CN" sz="1200" i="1" kern="1200" dirty="0" err="1" smtClean="0">
                <a:solidFill>
                  <a:schemeClr val="tx1"/>
                </a:solidFill>
                <a:effectLst/>
                <a:latin typeface="+mn-lt"/>
                <a:ea typeface="+mn-ea"/>
                <a:cs typeface="+mn-cs"/>
              </a:rPr>
              <a:t>m</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p </a:t>
            </a:r>
            <a:r>
              <a:rPr lang="en-US" altLang="zh-CN" sz="1200" kern="1200" dirty="0" smtClean="0">
                <a:solidFill>
                  <a:schemeClr val="tx1"/>
                </a:solidFill>
                <a:effectLst/>
                <a:latin typeface="+mn-lt"/>
                <a:ea typeface="+mn-ea"/>
                <a:cs typeface="+mn-cs"/>
              </a:rPr>
              <a:t>capture equity holders’ rollover gain/loss from paying off maturing bonds by issuing new bonds at the market price. </a:t>
            </a:r>
          </a:p>
          <a:p>
            <a:pPr marL="171450" indent="-171450">
              <a:buFont typeface="Arial" charset="0"/>
              <a:buChar char="•"/>
            </a:pPr>
            <a:endParaRPr lang="en-US" altLang="zh-CN"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altLang="zh-CN" sz="1200" kern="1200" dirty="0" smtClean="0">
                <a:solidFill>
                  <a:schemeClr val="tx1"/>
                </a:solidFill>
                <a:effectLst/>
                <a:latin typeface="+mn-lt"/>
                <a:ea typeface="+mn-ea"/>
                <a:cs typeface="+mn-cs"/>
              </a:rPr>
              <a:t>Limited liability of equity holders provides the following boundary condition at </a:t>
            </a:r>
            <a:r>
              <a:rPr lang="en-US" altLang="zh-CN" sz="1200" i="1" kern="1200" dirty="0" smtClean="0">
                <a:solidFill>
                  <a:schemeClr val="tx1"/>
                </a:solidFill>
                <a:effectLst/>
                <a:latin typeface="+mn-lt"/>
                <a:ea typeface="+mn-ea"/>
                <a:cs typeface="+mn-cs"/>
              </a:rPr>
              <a:t>VB</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E </a:t>
            </a:r>
            <a:r>
              <a:rPr lang="en-US" altLang="zh-CN" sz="1200" kern="1200" dirty="0" smtClean="0">
                <a:solidFill>
                  <a:schemeClr val="tx1"/>
                </a:solidFill>
                <a:effectLst/>
                <a:latin typeface="+mn-lt"/>
                <a:ea typeface="+mn-ea"/>
                <a:cs typeface="+mn-cs"/>
              </a:rPr>
              <a:t>(</a:t>
            </a:r>
            <a:r>
              <a:rPr lang="en-US" altLang="zh-CN" sz="1200" i="1" kern="1200" dirty="0" smtClean="0">
                <a:solidFill>
                  <a:schemeClr val="tx1"/>
                </a:solidFill>
                <a:effectLst/>
                <a:latin typeface="+mn-lt"/>
                <a:ea typeface="+mn-ea"/>
                <a:cs typeface="+mn-cs"/>
              </a:rPr>
              <a:t>VB</a:t>
            </a:r>
            <a:r>
              <a:rPr lang="en-US" altLang="zh-CN" sz="1200" kern="1200" dirty="0" smtClean="0">
                <a:solidFill>
                  <a:schemeClr val="tx1"/>
                </a:solidFill>
                <a:effectLst/>
                <a:latin typeface="+mn-lt"/>
                <a:ea typeface="+mn-ea"/>
                <a:cs typeface="+mn-cs"/>
              </a:rPr>
              <a:t>) = 0. </a:t>
            </a:r>
            <a:endParaRPr lang="en-US" altLang="zh-CN" dirty="0" smtClean="0"/>
          </a:p>
          <a:p>
            <a:pPr marL="171450" indent="-171450">
              <a:buFont typeface="Arial" charset="0"/>
              <a:buChar char="•"/>
            </a:pP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8</a:t>
            </a:fld>
            <a:endParaRPr kumimoji="1" lang="zh-CN" altLang="en-US"/>
          </a:p>
        </p:txBody>
      </p:sp>
    </p:spTree>
    <p:extLst>
      <p:ext uri="{BB962C8B-B14F-4D97-AF65-F5344CB8AC3E}">
        <p14:creationId xmlns:p14="http://schemas.microsoft.com/office/powerpoint/2010/main" val="176652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Many factors can cause bond market liquidity to change over time. Increased uncertainty about a firm’s fundamental can cause the cost of trading its bonds (i.e., </a:t>
            </a:r>
            <a:r>
              <a:rPr lang="en-US" altLang="zh-CN" sz="1200" i="1" kern="1200" dirty="0" smtClean="0">
                <a:solidFill>
                  <a:schemeClr val="tx1"/>
                </a:solidFill>
                <a:effectLst/>
                <a:latin typeface="+mn-lt"/>
                <a:ea typeface="+mn-ea"/>
                <a:cs typeface="+mn-cs"/>
              </a:rPr>
              <a:t>k</a:t>
            </a:r>
            <a:r>
              <a:rPr lang="en-US" altLang="zh-CN" sz="1200" kern="1200" dirty="0" smtClean="0">
                <a:solidFill>
                  <a:schemeClr val="tx1"/>
                </a:solidFill>
                <a:effectLst/>
                <a:latin typeface="+mn-lt"/>
                <a:ea typeface="+mn-ea"/>
                <a:cs typeface="+mn-cs"/>
              </a:rPr>
              <a:t>) to go up; less secured financing due to redemption risk faced by open-end mutual funds and margin risk faced by leveraged institutions (i.e., </a:t>
            </a:r>
            <a:r>
              <a:rPr lang="en-US" altLang="zh-CN" sz="1200" kern="1200" dirty="0" err="1" smtClean="0">
                <a:solidFill>
                  <a:schemeClr val="tx1"/>
                </a:solidFill>
                <a:effectLst/>
                <a:latin typeface="+mn-lt"/>
                <a:ea typeface="+mn-ea"/>
                <a:cs typeface="+mn-cs"/>
              </a:rPr>
              <a:t>deteriora</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tion</a:t>
            </a:r>
            <a:r>
              <a:rPr lang="en-US" altLang="zh-CN" sz="1200" kern="1200" dirty="0" smtClean="0">
                <a:solidFill>
                  <a:schemeClr val="tx1"/>
                </a:solidFill>
                <a:effectLst/>
                <a:latin typeface="+mn-lt"/>
                <a:ea typeface="+mn-ea"/>
                <a:cs typeface="+mn-cs"/>
              </a:rPr>
              <a:t> in funding liquidity a la </a:t>
            </a:r>
            <a:r>
              <a:rPr lang="en-US" altLang="zh-CN" sz="1200" kern="1200" dirty="0" err="1" smtClean="0">
                <a:solidFill>
                  <a:schemeClr val="tx1"/>
                </a:solidFill>
                <a:effectLst/>
                <a:latin typeface="+mn-lt"/>
                <a:ea typeface="+mn-ea"/>
                <a:cs typeface="+mn-cs"/>
              </a:rPr>
              <a:t>Brunnermeier</a:t>
            </a:r>
            <a:r>
              <a:rPr lang="en-US" altLang="zh-CN" sz="1200" kern="1200" dirty="0" smtClean="0">
                <a:solidFill>
                  <a:schemeClr val="tx1"/>
                </a:solidFill>
                <a:effectLst/>
                <a:latin typeface="+mn-lt"/>
                <a:ea typeface="+mn-ea"/>
                <a:cs typeface="+mn-cs"/>
              </a:rPr>
              <a:t> and Pedersen (2009)) can also cause bond investors’ liquidity shock intensity (i.e.,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to rise. Through the increase of one or both of these variables, the liquidity premium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a:t>
            </a:r>
            <a:r>
              <a:rPr lang="en-US" altLang="zh-CN" sz="1200" i="1" kern="1200" dirty="0" smtClean="0">
                <a:solidFill>
                  <a:schemeClr val="tx1"/>
                </a:solidFill>
                <a:effectLst/>
                <a:latin typeface="+mn-lt"/>
                <a:ea typeface="+mn-ea"/>
                <a:cs typeface="+mn-cs"/>
              </a:rPr>
              <a:t>k </a:t>
            </a:r>
            <a:r>
              <a:rPr lang="en-US" altLang="zh-CN" sz="1200" kern="1200" dirty="0" smtClean="0">
                <a:solidFill>
                  <a:schemeClr val="tx1"/>
                </a:solidFill>
                <a:effectLst/>
                <a:latin typeface="+mn-lt"/>
                <a:ea typeface="+mn-ea"/>
                <a:cs typeface="+mn-cs"/>
              </a:rPr>
              <a:t>will increase. In this section we analyze the effect of such a shock to bond market liquidity on firms’ credit spreads. </a:t>
            </a:r>
            <a:endParaRPr lang="en-US" altLang="zh-CN" dirty="0" smtClean="0"/>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Figure 1 illustrates two key channels for a shock to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or </a:t>
            </a:r>
            <a:r>
              <a:rPr lang="en-US" altLang="zh-CN" sz="1200" i="1" kern="1200" dirty="0" smtClean="0">
                <a:solidFill>
                  <a:schemeClr val="tx1"/>
                </a:solidFill>
                <a:effectLst/>
                <a:latin typeface="+mn-lt"/>
                <a:ea typeface="+mn-ea"/>
                <a:cs typeface="+mn-cs"/>
              </a:rPr>
              <a:t>k </a:t>
            </a:r>
            <a:r>
              <a:rPr lang="en-US" altLang="zh-CN" sz="1200" kern="1200" dirty="0" smtClean="0">
                <a:solidFill>
                  <a:schemeClr val="tx1"/>
                </a:solidFill>
                <a:effectLst/>
                <a:latin typeface="+mn-lt"/>
                <a:ea typeface="+mn-ea"/>
                <a:cs typeface="+mn-cs"/>
              </a:rPr>
              <a:t>to affect a firm’s credit spread. Besides the direct liquidity premium channel mentioned above, there is an indirect rollover risk channel. The increased liquidity premium sup- presses the market price of the firm’s newly issued bonds and increases equity holders’ rollover losses. As a result, equity holders become more reluctant to keep the firm alive even though the falling bond price is caused by </a:t>
            </a:r>
            <a:r>
              <a:rPr lang="en-US" altLang="zh-CN" sz="1200" kern="1200" dirty="0" err="1" smtClean="0">
                <a:solidFill>
                  <a:schemeClr val="tx1"/>
                </a:solidFill>
                <a:effectLst/>
                <a:latin typeface="+mn-lt"/>
                <a:ea typeface="+mn-ea"/>
                <a:cs typeface="+mn-cs"/>
              </a:rPr>
              <a:t>deteriora</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tion</a:t>
            </a:r>
            <a:r>
              <a:rPr lang="en-US" altLang="zh-CN" sz="1200" kern="1200" dirty="0" smtClean="0">
                <a:solidFill>
                  <a:schemeClr val="tx1"/>
                </a:solidFill>
                <a:effectLst/>
                <a:latin typeface="+mn-lt"/>
                <a:ea typeface="+mn-ea"/>
                <a:cs typeface="+mn-cs"/>
              </a:rPr>
              <a:t> in market liquidity rather than the firm’s fundamental. In other words, the default threshold </a:t>
            </a:r>
            <a:r>
              <a:rPr lang="en-US" altLang="zh-CN" sz="1200" i="1" kern="1200" dirty="0" smtClean="0">
                <a:solidFill>
                  <a:schemeClr val="tx1"/>
                </a:solidFill>
                <a:effectLst/>
                <a:latin typeface="+mn-lt"/>
                <a:ea typeface="+mn-ea"/>
                <a:cs typeface="+mn-cs"/>
              </a:rPr>
              <a:t>VB </a:t>
            </a:r>
            <a:r>
              <a:rPr lang="en-US" altLang="zh-CN" sz="1200" kern="1200" dirty="0" smtClean="0">
                <a:solidFill>
                  <a:schemeClr val="tx1"/>
                </a:solidFill>
                <a:effectLst/>
                <a:latin typeface="+mn-lt"/>
                <a:ea typeface="+mn-ea"/>
                <a:cs typeface="+mn-cs"/>
              </a:rPr>
              <a:t>rises, which in turn leads to a greater default premium in the credit spread. This indirect rollover risk channel is the main focus of our analysis.</a:t>
            </a:r>
          </a:p>
          <a:p>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As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and </a:t>
            </a:r>
            <a:r>
              <a:rPr lang="en-US" altLang="zh-CN" sz="1200" i="1" kern="1200" dirty="0" smtClean="0">
                <a:solidFill>
                  <a:schemeClr val="tx1"/>
                </a:solidFill>
                <a:effectLst/>
                <a:latin typeface="+mn-lt"/>
                <a:ea typeface="+mn-ea"/>
                <a:cs typeface="+mn-cs"/>
              </a:rPr>
              <a:t>k </a:t>
            </a:r>
            <a:r>
              <a:rPr lang="en-US" altLang="zh-CN" sz="1200" kern="1200" dirty="0" smtClean="0">
                <a:solidFill>
                  <a:schemeClr val="tx1"/>
                </a:solidFill>
                <a:effectLst/>
                <a:latin typeface="+mn-lt"/>
                <a:ea typeface="+mn-ea"/>
                <a:cs typeface="+mn-cs"/>
              </a:rPr>
              <a:t>affect the bond price in equation (8) symmetrically through the liquidity premium, we use an increase in </a:t>
            </a:r>
            <a:r>
              <a:rPr lang="en-US" altLang="zh-CN" sz="1200" kern="1200" dirty="0" err="1" smtClean="0">
                <a:solidFill>
                  <a:schemeClr val="tx1"/>
                </a:solidFill>
                <a:effectLst/>
                <a:latin typeface="+mn-lt"/>
                <a:ea typeface="+mn-ea"/>
                <a:cs typeface="+mn-cs"/>
              </a:rPr>
              <a:t>ξ</a:t>
            </a:r>
            <a:r>
              <a:rPr lang="en-US" altLang="zh-CN" sz="1200" kern="1200" dirty="0" smtClean="0">
                <a:solidFill>
                  <a:schemeClr val="tx1"/>
                </a:solidFill>
                <a:effectLst/>
                <a:latin typeface="+mn-lt"/>
                <a:ea typeface="+mn-ea"/>
                <a:cs typeface="+mn-cs"/>
              </a:rPr>
              <a:t> to illustrate the effect. </a:t>
            </a:r>
            <a:endParaRPr lang="en-US" altLang="zh-CN" dirty="0" smtClean="0"/>
          </a:p>
          <a:p>
            <a:r>
              <a:rPr lang="en-US" altLang="zh-CN" sz="1200" kern="1200" dirty="0" smtClean="0">
                <a:solidFill>
                  <a:schemeClr val="tx1"/>
                </a:solidFill>
                <a:effectLst/>
                <a:latin typeface="+mn-lt"/>
                <a:ea typeface="+mn-ea"/>
                <a:cs typeface="+mn-cs"/>
              </a:rPr>
              <a:t> </a:t>
            </a:r>
          </a:p>
          <a:p>
            <a:endParaRPr lang="en-US" altLang="zh-CN" sz="1200" kern="1200" dirty="0" smtClean="0">
              <a:solidFill>
                <a:schemeClr val="tx1"/>
              </a:solidFill>
              <a:effectLst/>
              <a:latin typeface="+mn-lt"/>
              <a:ea typeface="+mn-ea"/>
              <a:cs typeface="+mn-cs"/>
            </a:endParaRPr>
          </a:p>
          <a:p>
            <a:endParaRPr lang="en-US" altLang="zh-CN"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9</a:t>
            </a:fld>
            <a:endParaRPr kumimoji="1" lang="zh-CN" altLang="en-US"/>
          </a:p>
        </p:txBody>
      </p:sp>
    </p:spTree>
    <p:extLst>
      <p:ext uri="{BB962C8B-B14F-4D97-AF65-F5344CB8AC3E}">
        <p14:creationId xmlns:p14="http://schemas.microsoft.com/office/powerpoint/2010/main" val="900554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To facilitate our analysis, we use the set of baseline parameters given in Table I. We choose these parameters to be broadly consistent with those used in the literature to calibrate standard structural credit risk models. We set the risk-free rate </a:t>
            </a:r>
            <a:r>
              <a:rPr lang="en-US" altLang="zh-CN" sz="1200" i="1" kern="1200" dirty="0" smtClean="0">
                <a:solidFill>
                  <a:schemeClr val="tx1"/>
                </a:solidFill>
                <a:effectLst/>
                <a:latin typeface="+mn-lt"/>
                <a:ea typeface="+mn-ea"/>
                <a:cs typeface="+mn-cs"/>
              </a:rPr>
              <a:t>r </a:t>
            </a:r>
            <a:r>
              <a:rPr lang="en-US" altLang="zh-CN" sz="1200" kern="1200" dirty="0" smtClean="0">
                <a:solidFill>
                  <a:schemeClr val="tx1"/>
                </a:solidFill>
                <a:effectLst/>
                <a:latin typeface="+mn-lt"/>
                <a:ea typeface="+mn-ea"/>
                <a:cs typeface="+mn-cs"/>
              </a:rPr>
              <a:t>to 8%, which is also used by Huang and Huang (2003). We use a debt tax benefit rate of π = 27% based on the following estimate. While tax rate of bond income is 35%, many institutions holding corporate bonds enjoy a tax exemption. We use an effective bond income tax rate of 25%. The formula given by Miller (1977) thus implies a debt tax benefit of 1 − (1−35%)(1−15%) = 26.5%, 35 1−25%,where 35% is the marginal corporate tax rate and 15% is the marginal capital gains tax rate</a:t>
            </a:r>
            <a:r>
              <a:rPr lang="en-US" altLang="zh-CN" sz="1200" b="1"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a:r>
            <a:br>
              <a:rPr lang="en-US" altLang="zh-CN" sz="1200" kern="1200" dirty="0" smtClean="0">
                <a:solidFill>
                  <a:schemeClr val="tx1"/>
                </a:solidFill>
                <a:effectLst/>
                <a:latin typeface="+mn-lt"/>
                <a:ea typeface="+mn-ea"/>
                <a:cs typeface="+mn-cs"/>
              </a:rPr>
            </a:b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E1FE1588-DCFD-184F-9C9A-37C50B69E0BA}" type="slidenum">
              <a:rPr kumimoji="1" lang="zh-CN" altLang="en-US" smtClean="0"/>
              <a:t>10</a:t>
            </a:fld>
            <a:endParaRPr kumimoji="1" lang="zh-CN" altLang="en-US"/>
          </a:p>
        </p:txBody>
      </p:sp>
    </p:spTree>
    <p:extLst>
      <p:ext uri="{BB962C8B-B14F-4D97-AF65-F5344CB8AC3E}">
        <p14:creationId xmlns:p14="http://schemas.microsoft.com/office/powerpoint/2010/main" val="136942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60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1785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521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6167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796027F-7875-4030-9381-8BD8C4F21935}" type="datetimeFigureOut">
              <a:rPr lang="en-US" smtClean="0"/>
              <a:t>9/19/16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85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1889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8080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1775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9/19/16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9571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9/19/16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5977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smtClean="0"/>
              <a:t>9/19/16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646715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9/19/16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5345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en-US" altLang="zh-CN" sz="6600" dirty="0"/>
              <a:t>Rollover</a:t>
            </a:r>
            <a:r>
              <a:rPr kumimoji="1" lang="zh-CN" altLang="en-US" sz="6600" dirty="0"/>
              <a:t> </a:t>
            </a:r>
            <a:r>
              <a:rPr kumimoji="1" lang="en-US" altLang="zh-CN" sz="6600" dirty="0"/>
              <a:t>Risk</a:t>
            </a:r>
            <a:r>
              <a:rPr kumimoji="1" lang="zh-CN" altLang="en-US" sz="6600" dirty="0"/>
              <a:t> </a:t>
            </a:r>
            <a:r>
              <a:rPr kumimoji="1" lang="en-US" altLang="zh-CN" sz="6600" dirty="0"/>
              <a:t>and</a:t>
            </a:r>
            <a:r>
              <a:rPr kumimoji="1" lang="zh-CN" altLang="en-US" sz="6600" dirty="0"/>
              <a:t> </a:t>
            </a:r>
            <a:r>
              <a:rPr kumimoji="1" lang="en-US" altLang="zh-CN" sz="6600" dirty="0"/>
              <a:t>Credit</a:t>
            </a:r>
            <a:r>
              <a:rPr kumimoji="1" lang="zh-CN" altLang="en-US" sz="6600" dirty="0"/>
              <a:t> </a:t>
            </a:r>
            <a:r>
              <a:rPr kumimoji="1" lang="en-US" altLang="zh-CN" sz="6600" dirty="0"/>
              <a:t>Risk</a:t>
            </a:r>
            <a:r>
              <a:rPr kumimoji="1" lang="en-US" altLang="zh-CN" sz="4800" dirty="0"/>
              <a:t>—ZHIGUO</a:t>
            </a:r>
            <a:r>
              <a:rPr kumimoji="1" lang="zh-CN" altLang="en-US" sz="4800" dirty="0"/>
              <a:t> </a:t>
            </a:r>
            <a:r>
              <a:rPr kumimoji="1" lang="en-US" altLang="zh-CN" sz="4800" dirty="0" smtClean="0"/>
              <a:t>HE</a:t>
            </a:r>
            <a:r>
              <a:rPr kumimoji="1" lang="zh-CN" altLang="en-US" sz="4800" dirty="0" smtClean="0"/>
              <a:t> </a:t>
            </a:r>
            <a:r>
              <a:rPr kumimoji="1" lang="en-US" altLang="zh-CN" sz="4800" dirty="0" smtClean="0"/>
              <a:t>and</a:t>
            </a:r>
            <a:r>
              <a:rPr kumimoji="1" lang="zh-CN" altLang="en-US" sz="4800" dirty="0" smtClean="0"/>
              <a:t> </a:t>
            </a:r>
            <a:r>
              <a:rPr kumimoji="1" lang="en-US" altLang="zh-CN" sz="4800" dirty="0" smtClean="0"/>
              <a:t>WEI</a:t>
            </a:r>
            <a:r>
              <a:rPr kumimoji="1" lang="zh-CN" altLang="en-US" sz="4800" dirty="0" smtClean="0"/>
              <a:t> </a:t>
            </a:r>
            <a:r>
              <a:rPr kumimoji="1" lang="en-US" altLang="zh-CN" sz="4800" dirty="0" smtClean="0"/>
              <a:t>XIONG</a:t>
            </a:r>
            <a:endParaRPr kumimoji="1" lang="zh-CN" altLang="en-US" dirty="0"/>
          </a:p>
        </p:txBody>
      </p:sp>
      <p:sp>
        <p:nvSpPr>
          <p:cNvPr id="3" name="文本框 2"/>
          <p:cNvSpPr txBox="1"/>
          <p:nvPr/>
        </p:nvSpPr>
        <p:spPr>
          <a:xfrm>
            <a:off x="7790688" y="4736592"/>
            <a:ext cx="3401568" cy="461665"/>
          </a:xfrm>
          <a:prstGeom prst="rect">
            <a:avLst/>
          </a:prstGeom>
          <a:noFill/>
        </p:spPr>
        <p:txBody>
          <a:bodyPr wrap="square" rtlCol="0">
            <a:spAutoFit/>
          </a:bodyPr>
          <a:lstStyle/>
          <a:p>
            <a:r>
              <a:rPr kumimoji="1" lang="en-US" altLang="zh-CN" sz="2400" b="1" dirty="0" smtClean="0"/>
              <a:t>Presented by </a:t>
            </a:r>
            <a:r>
              <a:rPr kumimoji="1" lang="en-US" altLang="zh-CN" sz="2400" b="1" dirty="0" err="1" smtClean="0"/>
              <a:t>Yuxiu</a:t>
            </a:r>
            <a:r>
              <a:rPr kumimoji="1" lang="en-US" altLang="zh-CN" sz="2400" b="1" dirty="0" smtClean="0"/>
              <a:t> Ma</a:t>
            </a:r>
            <a:endParaRPr kumimoji="1" lang="zh-CN" altLang="en-US" sz="2400" b="1" dirty="0"/>
          </a:p>
        </p:txBody>
      </p:sp>
    </p:spTree>
    <p:extLst>
      <p:ext uri="{BB962C8B-B14F-4D97-AF65-F5344CB8AC3E}">
        <p14:creationId xmlns:p14="http://schemas.microsoft.com/office/powerpoint/2010/main" val="79218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6353" y="903470"/>
            <a:ext cx="6386685" cy="461665"/>
          </a:xfrm>
          <a:prstGeom prst="rect">
            <a:avLst/>
          </a:prstGeom>
        </p:spPr>
        <p:txBody>
          <a:bodyPr wrap="none">
            <a:spAutoFit/>
          </a:bodyPr>
          <a:lstStyle/>
          <a:p>
            <a:r>
              <a:rPr lang="en-US" altLang="zh-CN" sz="2400" b="1" dirty="0">
                <a:latin typeface="NewCenturySchlbk" charset="0"/>
              </a:rPr>
              <a:t>III. Market Liquidity and Endogenous Default </a:t>
            </a:r>
            <a:endParaRPr lang="en-US" altLang="zh-CN" sz="2400"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112" y="2063866"/>
            <a:ext cx="6196076" cy="4134242"/>
          </a:xfrm>
          <a:prstGeom prst="rect">
            <a:avLst/>
          </a:prstGeom>
        </p:spPr>
      </p:pic>
      <p:sp>
        <p:nvSpPr>
          <p:cNvPr id="6" name="矩形 5"/>
          <p:cNvSpPr/>
          <p:nvPr/>
        </p:nvSpPr>
        <p:spPr>
          <a:xfrm>
            <a:off x="1326557" y="1879200"/>
            <a:ext cx="2223686" cy="369332"/>
          </a:xfrm>
          <a:prstGeom prst="rect">
            <a:avLst/>
          </a:prstGeom>
        </p:spPr>
        <p:txBody>
          <a:bodyPr wrap="none">
            <a:spAutoFit/>
          </a:bodyPr>
          <a:lstStyle/>
          <a:p>
            <a:r>
              <a:rPr lang="en-US" altLang="zh-CN" i="1" dirty="0">
                <a:latin typeface="NewCenturySchlbk" charset="0"/>
              </a:rPr>
              <a:t>A. Model Parameters </a:t>
            </a:r>
            <a:endParaRPr lang="en-US" altLang="zh-CN" dirty="0"/>
          </a:p>
        </p:txBody>
      </p:sp>
    </p:spTree>
    <p:extLst>
      <p:ext uri="{BB962C8B-B14F-4D97-AF65-F5344CB8AC3E}">
        <p14:creationId xmlns:p14="http://schemas.microsoft.com/office/powerpoint/2010/main" val="37914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6353" y="903470"/>
            <a:ext cx="6386685" cy="461665"/>
          </a:xfrm>
          <a:prstGeom prst="rect">
            <a:avLst/>
          </a:prstGeom>
        </p:spPr>
        <p:txBody>
          <a:bodyPr wrap="none">
            <a:spAutoFit/>
          </a:bodyPr>
          <a:lstStyle/>
          <a:p>
            <a:r>
              <a:rPr lang="en-US" altLang="zh-CN" sz="2400" b="1" dirty="0">
                <a:latin typeface="NewCenturySchlbk" charset="0"/>
              </a:rPr>
              <a:t>III. Market Liquidity and Endogenous Default </a:t>
            </a:r>
            <a:endParaRPr lang="en-US" altLang="zh-CN" sz="2400" dirty="0"/>
          </a:p>
        </p:txBody>
      </p:sp>
      <p:sp>
        <p:nvSpPr>
          <p:cNvPr id="2" name="矩形 1"/>
          <p:cNvSpPr/>
          <p:nvPr/>
        </p:nvSpPr>
        <p:spPr>
          <a:xfrm>
            <a:off x="1195657" y="1726430"/>
            <a:ext cx="4277709" cy="369332"/>
          </a:xfrm>
          <a:prstGeom prst="rect">
            <a:avLst/>
          </a:prstGeom>
        </p:spPr>
        <p:txBody>
          <a:bodyPr wrap="none">
            <a:spAutoFit/>
          </a:bodyPr>
          <a:lstStyle/>
          <a:p>
            <a:r>
              <a:rPr lang="en-US" altLang="zh-CN" i="1" dirty="0">
                <a:latin typeface="NewCenturySchlbk" charset="0"/>
              </a:rPr>
              <a:t>B. Liquidity Premium and Default Premium </a:t>
            </a:r>
            <a:endParaRPr lang="en-US" altLang="zh-CN" dirty="0"/>
          </a:p>
        </p:txBody>
      </p:sp>
      <p:sp>
        <p:nvSpPr>
          <p:cNvPr id="3" name="矩形 2"/>
          <p:cNvSpPr/>
          <p:nvPr/>
        </p:nvSpPr>
        <p:spPr>
          <a:xfrm>
            <a:off x="1208510" y="2097315"/>
            <a:ext cx="8034528" cy="646331"/>
          </a:xfrm>
          <a:prstGeom prst="rect">
            <a:avLst/>
          </a:prstGeom>
        </p:spPr>
        <p:txBody>
          <a:bodyPr wrap="square">
            <a:spAutoFit/>
          </a:bodyPr>
          <a:lstStyle/>
          <a:p>
            <a:r>
              <a:rPr lang="en-US" altLang="zh-CN" dirty="0">
                <a:latin typeface="NewCenturySchlbk" charset="0"/>
              </a:rPr>
              <a:t>P</a:t>
            </a:r>
            <a:r>
              <a:rPr lang="en-US" altLang="zh-CN" sz="800" dirty="0">
                <a:latin typeface="NewCenturySchlbk" charset="0"/>
              </a:rPr>
              <a:t>ROPOSITION </a:t>
            </a:r>
            <a:r>
              <a:rPr lang="en-US" altLang="zh-CN" dirty="0">
                <a:latin typeface="NewCenturySchlbk" charset="0"/>
              </a:rPr>
              <a:t>2: </a:t>
            </a:r>
            <a:r>
              <a:rPr lang="en-US" altLang="zh-CN" i="1" dirty="0">
                <a:latin typeface="NewCenturySchlbk" charset="0"/>
              </a:rPr>
              <a:t>All else equal, an increase in bond holders’ liquidity shock intensity </a:t>
            </a:r>
            <a:r>
              <a:rPr lang="en-US" altLang="zh-CN" dirty="0" err="1">
                <a:latin typeface="RMTMI" charset="0"/>
              </a:rPr>
              <a:t>ξ</a:t>
            </a:r>
            <a:r>
              <a:rPr lang="en-US" altLang="zh-CN" dirty="0">
                <a:latin typeface="RMTMI" charset="0"/>
              </a:rPr>
              <a:t> </a:t>
            </a:r>
            <a:r>
              <a:rPr lang="en-US" altLang="zh-CN" i="1" dirty="0">
                <a:latin typeface="NewCenturySchlbk" charset="0"/>
              </a:rPr>
              <a:t>decreases the firm’s bond price and increases equity holders’ default boundary V</a:t>
            </a:r>
            <a:r>
              <a:rPr lang="en-US" altLang="zh-CN" sz="800" i="1" dirty="0">
                <a:latin typeface="NewCenturySchlbk" charset="0"/>
              </a:rPr>
              <a:t>B</a:t>
            </a:r>
            <a:r>
              <a:rPr lang="en-US" altLang="zh-CN" dirty="0">
                <a:latin typeface="NewCenturySchlbk" charset="0"/>
              </a:rPr>
              <a:t>. </a:t>
            </a:r>
            <a:endParaRPr lang="en-US" altLang="zh-CN"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487"/>
            <a:ext cx="2856353" cy="1897845"/>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6353" y="2763487"/>
            <a:ext cx="2914574" cy="2068408"/>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2706" y="2780998"/>
            <a:ext cx="2892857" cy="2033385"/>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7280" y="2727619"/>
            <a:ext cx="2855025" cy="2086764"/>
          </a:xfrm>
          <a:prstGeom prst="rect">
            <a:avLst/>
          </a:prstGeom>
        </p:spPr>
      </p:pic>
      <p:sp>
        <p:nvSpPr>
          <p:cNvPr id="11" name="矩形 10"/>
          <p:cNvSpPr/>
          <p:nvPr/>
        </p:nvSpPr>
        <p:spPr>
          <a:xfrm>
            <a:off x="451104" y="4811066"/>
            <a:ext cx="11564112" cy="1477328"/>
          </a:xfrm>
          <a:prstGeom prst="rect">
            <a:avLst/>
          </a:prstGeom>
        </p:spPr>
        <p:txBody>
          <a:bodyPr wrap="square">
            <a:spAutoFit/>
          </a:bodyPr>
          <a:lstStyle/>
          <a:p>
            <a:r>
              <a:rPr lang="en-US" altLang="zh-CN" b="1" dirty="0">
                <a:latin typeface="NewCenturySchlbk" charset="0"/>
              </a:rPr>
              <a:t>Figure 2. Effects of bond investors’ liquidity demand intensity. </a:t>
            </a:r>
            <a:r>
              <a:rPr lang="en-US" altLang="zh-CN" dirty="0">
                <a:latin typeface="NewCenturySchlbk" charset="0"/>
              </a:rPr>
              <a:t>This figure uses the base- line parameters listed in Table I. Panel A depicts equity holders’ aggregate rollover loss per unit of time, </a:t>
            </a:r>
            <a:r>
              <a:rPr lang="en-US" altLang="zh-CN" i="1" dirty="0">
                <a:latin typeface="NewCenturySchlbk" charset="0"/>
              </a:rPr>
              <a:t>d</a:t>
            </a:r>
            <a:r>
              <a:rPr lang="en-US" altLang="zh-CN" dirty="0">
                <a:latin typeface="NewCenturySchlbk" charset="0"/>
              </a:rPr>
              <a:t>(</a:t>
            </a:r>
            <a:r>
              <a:rPr lang="en-US" altLang="zh-CN" i="1" dirty="0" err="1">
                <a:latin typeface="NewCenturySchlbk" charset="0"/>
              </a:rPr>
              <a:t>V</a:t>
            </a:r>
            <a:r>
              <a:rPr lang="en-US" altLang="zh-CN" sz="800" i="1" dirty="0" err="1">
                <a:latin typeface="NewCenturySchlbk" charset="0"/>
              </a:rPr>
              <a:t>t</a:t>
            </a:r>
            <a:r>
              <a:rPr lang="en-US" altLang="zh-CN" dirty="0" err="1">
                <a:latin typeface="RMTMI" charset="0"/>
              </a:rPr>
              <a:t>,</a:t>
            </a:r>
            <a:r>
              <a:rPr lang="en-US" altLang="zh-CN" i="1" dirty="0" err="1">
                <a:latin typeface="NewCenturySchlbk" charset="0"/>
              </a:rPr>
              <a:t>m</a:t>
            </a:r>
            <a:r>
              <a:rPr lang="en-US" altLang="zh-CN" dirty="0" err="1">
                <a:latin typeface="NewCenturySchlbk" charset="0"/>
              </a:rPr>
              <a:t>;</a:t>
            </a:r>
            <a:r>
              <a:rPr lang="en-US" altLang="zh-CN" i="1" dirty="0" err="1">
                <a:latin typeface="NewCenturySchlbk" charset="0"/>
              </a:rPr>
              <a:t>V</a:t>
            </a:r>
            <a:r>
              <a:rPr lang="en-US" altLang="zh-CN" sz="800" i="1" dirty="0" err="1">
                <a:latin typeface="NewCenturySchlbk" charset="0"/>
              </a:rPr>
              <a:t>B</a:t>
            </a:r>
            <a:r>
              <a:rPr lang="en-US" altLang="zh-CN" dirty="0">
                <a:latin typeface="NewCenturySchlbk" charset="0"/>
              </a:rPr>
              <a:t>)</a:t>
            </a:r>
            <a:r>
              <a:rPr lang="en-US" altLang="zh-CN" dirty="0">
                <a:latin typeface="MTSY" charset="0"/>
              </a:rPr>
              <a:t>− </a:t>
            </a:r>
            <a:r>
              <a:rPr lang="en-US" altLang="zh-CN" i="1" dirty="0">
                <a:latin typeface="NewCenturySchlbk" charset="0"/>
              </a:rPr>
              <a:t>p</a:t>
            </a:r>
            <a:r>
              <a:rPr lang="en-US" altLang="zh-CN" dirty="0">
                <a:latin typeface="RMTMI" charset="0"/>
              </a:rPr>
              <a:t>, </a:t>
            </a:r>
            <a:r>
              <a:rPr lang="en-US" altLang="zh-CN" dirty="0">
                <a:latin typeface="NewCenturySchlbk" charset="0"/>
              </a:rPr>
              <a:t>which has the same scale as the firm’s fundamental; Panel B depicts their default boundary </a:t>
            </a:r>
            <a:r>
              <a:rPr lang="en-US" altLang="zh-CN" i="1" dirty="0">
                <a:latin typeface="NewCenturySchlbk" charset="0"/>
              </a:rPr>
              <a:t>V</a:t>
            </a:r>
            <a:r>
              <a:rPr lang="en-US" altLang="zh-CN" sz="800" i="1" dirty="0">
                <a:latin typeface="NewCenturySchlbk" charset="0"/>
              </a:rPr>
              <a:t>B</a:t>
            </a:r>
            <a:r>
              <a:rPr lang="en-US" altLang="zh-CN" dirty="0">
                <a:latin typeface="NewCenturySchlbk" charset="0"/>
              </a:rPr>
              <a:t>; Panel C depicts the credit spread of the firm’s newly issued bonds; and Panel D decomposes the credit spread into two components, the liquidity premium </a:t>
            </a:r>
            <a:r>
              <a:rPr lang="en-US" altLang="zh-CN" dirty="0" err="1">
                <a:latin typeface="RMTMI" charset="0"/>
              </a:rPr>
              <a:t>ξ</a:t>
            </a:r>
            <a:r>
              <a:rPr lang="en-US" altLang="zh-CN" dirty="0">
                <a:latin typeface="RMTMI" charset="0"/>
              </a:rPr>
              <a:t> </a:t>
            </a:r>
            <a:r>
              <a:rPr lang="en-US" altLang="zh-CN" i="1" dirty="0">
                <a:latin typeface="NewCenturySchlbk" charset="0"/>
              </a:rPr>
              <a:t>k </a:t>
            </a:r>
            <a:r>
              <a:rPr lang="en-US" altLang="zh-CN" dirty="0">
                <a:latin typeface="NewCenturySchlbk" charset="0"/>
              </a:rPr>
              <a:t>and the remaining default premium. All the panels are with respect to </a:t>
            </a:r>
            <a:r>
              <a:rPr lang="en-US" altLang="zh-CN" dirty="0" err="1">
                <a:latin typeface="RMTMI" charset="0"/>
              </a:rPr>
              <a:t>ξ</a:t>
            </a:r>
            <a:r>
              <a:rPr lang="en-US" altLang="zh-CN" dirty="0">
                <a:latin typeface="RMTMI" charset="0"/>
              </a:rPr>
              <a:t>. </a:t>
            </a:r>
            <a:endParaRPr lang="en-US" altLang="zh-CN" dirty="0"/>
          </a:p>
        </p:txBody>
      </p:sp>
    </p:spTree>
    <p:extLst>
      <p:ext uri="{BB962C8B-B14F-4D97-AF65-F5344CB8AC3E}">
        <p14:creationId xmlns:p14="http://schemas.microsoft.com/office/powerpoint/2010/main" val="151445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6353" y="903470"/>
            <a:ext cx="6386685" cy="461665"/>
          </a:xfrm>
          <a:prstGeom prst="rect">
            <a:avLst/>
          </a:prstGeom>
        </p:spPr>
        <p:txBody>
          <a:bodyPr wrap="none">
            <a:spAutoFit/>
          </a:bodyPr>
          <a:lstStyle/>
          <a:p>
            <a:r>
              <a:rPr lang="en-US" altLang="zh-CN" sz="2400" b="1" dirty="0">
                <a:latin typeface="NewCenturySchlbk" charset="0"/>
              </a:rPr>
              <a:t>III. Market Liquidity and Endogenous Default </a:t>
            </a:r>
            <a:endParaRPr lang="en-US" altLang="zh-CN" sz="2400" dirty="0"/>
          </a:p>
        </p:txBody>
      </p:sp>
      <p:sp>
        <p:nvSpPr>
          <p:cNvPr id="2" name="矩形 1"/>
          <p:cNvSpPr/>
          <p:nvPr/>
        </p:nvSpPr>
        <p:spPr>
          <a:xfrm>
            <a:off x="1195657" y="2110478"/>
            <a:ext cx="4277709" cy="369332"/>
          </a:xfrm>
          <a:prstGeom prst="rect">
            <a:avLst/>
          </a:prstGeom>
        </p:spPr>
        <p:txBody>
          <a:bodyPr wrap="none">
            <a:spAutoFit/>
          </a:bodyPr>
          <a:lstStyle/>
          <a:p>
            <a:r>
              <a:rPr lang="en-US" altLang="zh-CN" i="1" dirty="0">
                <a:latin typeface="NewCenturySchlbk" charset="0"/>
              </a:rPr>
              <a:t>B. Liquidity Premium and Default Premium </a:t>
            </a:r>
            <a:endParaRPr lang="en-US" altLang="zh-CN" dirty="0"/>
          </a:p>
        </p:txBody>
      </p:sp>
      <p:sp>
        <p:nvSpPr>
          <p:cNvPr id="5" name="矩形 4"/>
          <p:cNvSpPr/>
          <p:nvPr/>
        </p:nvSpPr>
        <p:spPr>
          <a:xfrm>
            <a:off x="1340535" y="2922955"/>
            <a:ext cx="9418320" cy="2031325"/>
          </a:xfrm>
          <a:prstGeom prst="rect">
            <a:avLst/>
          </a:prstGeom>
        </p:spPr>
        <p:txBody>
          <a:bodyPr wrap="square">
            <a:spAutoFit/>
          </a:bodyPr>
          <a:lstStyle/>
          <a:p>
            <a:r>
              <a:rPr lang="en-US" altLang="zh-CN" dirty="0" smtClean="0">
                <a:latin typeface="NewCenturySchlbk" charset="0"/>
              </a:rPr>
              <a:t>Under </a:t>
            </a:r>
            <a:r>
              <a:rPr lang="en-US" altLang="zh-CN" dirty="0">
                <a:latin typeface="NewCenturySchlbk" charset="0"/>
              </a:rPr>
              <a:t>the different sets of parameters that are used to generate Figure </a:t>
            </a:r>
            <a:r>
              <a:rPr lang="en-US" altLang="zh-CN" dirty="0" smtClean="0">
                <a:latin typeface="NewCenturySchlbk" charset="0"/>
              </a:rPr>
              <a:t>2</a:t>
            </a:r>
            <a:r>
              <a:rPr lang="en-US" altLang="zh-CN" dirty="0">
                <a:latin typeface="NewCenturySchlbk" charset="0"/>
              </a:rPr>
              <a:t>,</a:t>
            </a:r>
            <a:r>
              <a:rPr lang="zh-CN" altLang="en-US" dirty="0" smtClean="0">
                <a:latin typeface="NewCenturySchlbk" charset="0"/>
              </a:rPr>
              <a:t> </a:t>
            </a:r>
            <a:r>
              <a:rPr lang="en-US" altLang="zh-CN" dirty="0">
                <a:latin typeface="NewCenturySchlbk" charset="0"/>
              </a:rPr>
              <a:t>d</a:t>
            </a:r>
            <a:r>
              <a:rPr lang="en-US" altLang="zh-CN" dirty="0" smtClean="0">
                <a:latin typeface="NewCenturySchlbk" charset="0"/>
              </a:rPr>
              <a:t>efault </a:t>
            </a:r>
            <a:r>
              <a:rPr lang="en-US" altLang="zh-CN" dirty="0">
                <a:latin typeface="NewCenturySchlbk" charset="0"/>
              </a:rPr>
              <a:t>damages the joint interest of debt and equity holders because even in the absence of any bankruptcy costs </a:t>
            </a:r>
          </a:p>
          <a:p>
            <a:r>
              <a:rPr lang="en-US" altLang="zh-CN" dirty="0" smtClean="0">
                <a:latin typeface="NewCenturySchlbk" charset="0"/>
              </a:rPr>
              <a:t> </a:t>
            </a:r>
          </a:p>
          <a:p>
            <a:r>
              <a:rPr lang="en-US" altLang="zh-CN" dirty="0" smtClean="0">
                <a:latin typeface="NewCenturySchlbk" charset="0"/>
              </a:rPr>
              <a:t>It</a:t>
            </a:r>
            <a:r>
              <a:rPr lang="zh-CN" altLang="en-US" dirty="0" smtClean="0">
                <a:latin typeface="NewCenturySchlbk" charset="0"/>
              </a:rPr>
              <a:t> </a:t>
            </a:r>
            <a:r>
              <a:rPr lang="en-US" altLang="zh-CN" dirty="0" smtClean="0">
                <a:latin typeface="NewCenturySchlbk" charset="0"/>
              </a:rPr>
              <a:t>is</a:t>
            </a:r>
            <a:r>
              <a:rPr lang="zh-CN" altLang="en-US" dirty="0" smtClean="0">
                <a:latin typeface="NewCenturySchlbk" charset="0"/>
              </a:rPr>
              <a:t> </a:t>
            </a:r>
            <a:r>
              <a:rPr lang="en-US" altLang="zh-CN" dirty="0" smtClean="0">
                <a:latin typeface="NewCenturySchlbk" charset="0"/>
              </a:rPr>
              <a:t>an</a:t>
            </a:r>
            <a:r>
              <a:rPr lang="zh-CN" altLang="en-US" dirty="0" smtClean="0">
                <a:latin typeface="NewCenturySchlbk" charset="0"/>
              </a:rPr>
              <a:t> </a:t>
            </a:r>
            <a:r>
              <a:rPr lang="en-US" altLang="zh-CN" dirty="0" smtClean="0">
                <a:latin typeface="NewCenturySchlbk" charset="0"/>
              </a:rPr>
              <a:t>issue</a:t>
            </a:r>
            <a:r>
              <a:rPr lang="zh-CN" altLang="en-US" dirty="0" smtClean="0">
                <a:latin typeface="NewCenturySchlbk" charset="0"/>
              </a:rPr>
              <a:t> </a:t>
            </a:r>
            <a:r>
              <a:rPr lang="en-US" altLang="zh-CN" dirty="0" smtClean="0">
                <a:latin typeface="NewCenturySchlbk" charset="0"/>
              </a:rPr>
              <a:t>of</a:t>
            </a:r>
            <a:r>
              <a:rPr lang="zh-CN" altLang="en-US" dirty="0" smtClean="0">
                <a:latin typeface="NewCenturySchlbk" charset="0"/>
              </a:rPr>
              <a:t> </a:t>
            </a:r>
            <a:r>
              <a:rPr lang="zh-CN" altLang="en-US" dirty="0">
                <a:latin typeface="NewCenturySchlbk" charset="0"/>
              </a:rPr>
              <a:t> </a:t>
            </a:r>
            <a:r>
              <a:rPr lang="en-US" altLang="zh-CN" dirty="0" smtClean="0">
                <a:latin typeface="NewCenturySchlbk" charset="0"/>
              </a:rPr>
              <a:t>conflict</a:t>
            </a:r>
            <a:r>
              <a:rPr lang="zh-CN" altLang="en-US" dirty="0" smtClean="0">
                <a:latin typeface="NewCenturySchlbk" charset="0"/>
              </a:rPr>
              <a:t> </a:t>
            </a:r>
            <a:r>
              <a:rPr lang="en-US" altLang="zh-CN" dirty="0" smtClean="0">
                <a:latin typeface="NewCenturySchlbk" charset="0"/>
              </a:rPr>
              <a:t>of</a:t>
            </a:r>
            <a:r>
              <a:rPr lang="zh-CN" altLang="en-US" dirty="0" smtClean="0">
                <a:latin typeface="NewCenturySchlbk" charset="0"/>
              </a:rPr>
              <a:t> </a:t>
            </a:r>
            <a:r>
              <a:rPr lang="en-US" altLang="zh-CN" dirty="0" smtClean="0">
                <a:latin typeface="NewCenturySchlbk" charset="0"/>
              </a:rPr>
              <a:t>interest</a:t>
            </a:r>
            <a:r>
              <a:rPr lang="zh-CN" altLang="en-US" dirty="0" smtClean="0">
                <a:latin typeface="NewCenturySchlbk" charset="0"/>
              </a:rPr>
              <a:t> </a:t>
            </a:r>
            <a:r>
              <a:rPr lang="en-US" altLang="zh-CN" dirty="0" smtClean="0">
                <a:latin typeface="NewCenturySchlbk" charset="0"/>
              </a:rPr>
              <a:t>:</a:t>
            </a:r>
          </a:p>
          <a:p>
            <a:r>
              <a:rPr lang="en-US" altLang="zh-CN" dirty="0">
                <a:latin typeface="NewCenturySchlbk" charset="0"/>
              </a:rPr>
              <a:t>When</a:t>
            </a:r>
            <a:r>
              <a:rPr lang="zh-CN" altLang="en-US" dirty="0">
                <a:latin typeface="NewCenturySchlbk" charset="0"/>
              </a:rPr>
              <a:t> </a:t>
            </a:r>
            <a:r>
              <a:rPr lang="en-US" altLang="zh-CN" dirty="0">
                <a:latin typeface="NewCenturySchlbk" charset="0"/>
              </a:rPr>
              <a:t>the bond price falls (even for liquidity reasons), equity holders have to bear all of the rollover losses to avoid default while maturing debt holders are paid in full. </a:t>
            </a:r>
          </a:p>
          <a:p>
            <a:endParaRPr lang="en-US" altLang="zh-CN" dirty="0"/>
          </a:p>
        </p:txBody>
      </p:sp>
    </p:spTree>
    <p:extLst>
      <p:ext uri="{BB962C8B-B14F-4D97-AF65-F5344CB8AC3E}">
        <p14:creationId xmlns:p14="http://schemas.microsoft.com/office/powerpoint/2010/main" val="176899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6353" y="903470"/>
            <a:ext cx="6386685" cy="461665"/>
          </a:xfrm>
          <a:prstGeom prst="rect">
            <a:avLst/>
          </a:prstGeom>
        </p:spPr>
        <p:txBody>
          <a:bodyPr wrap="none">
            <a:spAutoFit/>
          </a:bodyPr>
          <a:lstStyle/>
          <a:p>
            <a:r>
              <a:rPr lang="en-US" altLang="zh-CN" sz="2400" b="1" dirty="0">
                <a:latin typeface="NewCenturySchlbk" charset="0"/>
              </a:rPr>
              <a:t>III. Market Liquidity and Endogenous Default </a:t>
            </a:r>
            <a:endParaRPr lang="en-US" altLang="zh-CN" sz="2400" dirty="0"/>
          </a:p>
        </p:txBody>
      </p:sp>
      <p:sp>
        <p:nvSpPr>
          <p:cNvPr id="3" name="矩形 2"/>
          <p:cNvSpPr/>
          <p:nvPr/>
        </p:nvSpPr>
        <p:spPr>
          <a:xfrm>
            <a:off x="1051788" y="1927598"/>
            <a:ext cx="4463970" cy="369332"/>
          </a:xfrm>
          <a:prstGeom prst="rect">
            <a:avLst/>
          </a:prstGeom>
        </p:spPr>
        <p:txBody>
          <a:bodyPr wrap="square">
            <a:spAutoFit/>
          </a:bodyPr>
          <a:lstStyle/>
          <a:p>
            <a:r>
              <a:rPr lang="en-US" altLang="zh-CN" i="1" dirty="0">
                <a:latin typeface="NewCenturySchlbk" charset="0"/>
              </a:rPr>
              <a:t>C. Amplification of Short-Term Debt </a:t>
            </a:r>
            <a:endParaRPr lang="en-US" altLang="zh-CN" dirty="0"/>
          </a:p>
        </p:txBody>
      </p:sp>
      <p:sp>
        <p:nvSpPr>
          <p:cNvPr id="6" name="矩形 5"/>
          <p:cNvSpPr/>
          <p:nvPr/>
        </p:nvSpPr>
        <p:spPr>
          <a:xfrm>
            <a:off x="1245086" y="2353767"/>
            <a:ext cx="9892306" cy="1200329"/>
          </a:xfrm>
          <a:prstGeom prst="rect">
            <a:avLst/>
          </a:prstGeom>
        </p:spPr>
        <p:txBody>
          <a:bodyPr wrap="square">
            <a:spAutoFit/>
          </a:bodyPr>
          <a:lstStyle/>
          <a:p>
            <a:r>
              <a:rPr lang="en-US" altLang="zh-CN" dirty="0" smtClean="0">
                <a:latin typeface="NewCenturySchlbk" charset="0"/>
              </a:rPr>
              <a:t>A</a:t>
            </a:r>
            <a:r>
              <a:rPr lang="en-US" altLang="zh-CN" smtClean="0">
                <a:latin typeface="NewCenturySchlbk" charset="0"/>
              </a:rPr>
              <a:t> </a:t>
            </a:r>
            <a:r>
              <a:rPr lang="en-US" altLang="zh-CN" dirty="0">
                <a:latin typeface="NewCenturySchlbk" charset="0"/>
              </a:rPr>
              <a:t>shorter debt maturity for the firm implies a higher rollover frequency</a:t>
            </a:r>
            <a:r>
              <a:rPr lang="en-US" altLang="zh-CN" dirty="0" smtClean="0">
                <a:latin typeface="NewCenturySchlbk" charset="0"/>
              </a:rPr>
              <a:t>.</a:t>
            </a:r>
            <a:r>
              <a:rPr lang="zh-CN" altLang="en-US" dirty="0" smtClean="0">
                <a:latin typeface="NewCenturySchlbk" charset="0"/>
              </a:rPr>
              <a:t> </a:t>
            </a:r>
            <a:r>
              <a:rPr lang="en-US" altLang="zh-CN" dirty="0">
                <a:latin typeface="NewCenturySchlbk" charset="0"/>
              </a:rPr>
              <a:t>a higher rollover frequency forces equity holders to absorb a greater rollover loss per unit of time. This means a higher cost of keeping the firm alive, which in turn motivates equity holders to default at a higher fundamental threshold. </a:t>
            </a:r>
          </a:p>
          <a:p>
            <a:endParaRPr lang="en-US" altLang="zh-CN"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24" y="3497259"/>
            <a:ext cx="3784600" cy="25654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239" y="3497259"/>
            <a:ext cx="3556000" cy="2565400"/>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8354" y="3490901"/>
            <a:ext cx="3657600" cy="2628900"/>
          </a:xfrm>
          <a:prstGeom prst="rect">
            <a:avLst/>
          </a:prstGeom>
        </p:spPr>
      </p:pic>
    </p:spTree>
    <p:extLst>
      <p:ext uri="{BB962C8B-B14F-4D97-AF65-F5344CB8AC3E}">
        <p14:creationId xmlns:p14="http://schemas.microsoft.com/office/powerpoint/2010/main" val="58554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6353" y="903470"/>
            <a:ext cx="6386685" cy="461665"/>
          </a:xfrm>
          <a:prstGeom prst="rect">
            <a:avLst/>
          </a:prstGeom>
        </p:spPr>
        <p:txBody>
          <a:bodyPr wrap="none">
            <a:spAutoFit/>
          </a:bodyPr>
          <a:lstStyle/>
          <a:p>
            <a:r>
              <a:rPr lang="en-US" altLang="zh-CN" sz="2400" b="1" dirty="0">
                <a:latin typeface="NewCenturySchlbk" charset="0"/>
              </a:rPr>
              <a:t>III. Market Liquidity and Endogenous Default </a:t>
            </a:r>
            <a:endParaRPr lang="en-US" altLang="zh-CN" sz="2400" dirty="0"/>
          </a:p>
        </p:txBody>
      </p:sp>
      <p:sp>
        <p:nvSpPr>
          <p:cNvPr id="3" name="矩形 2"/>
          <p:cNvSpPr/>
          <p:nvPr/>
        </p:nvSpPr>
        <p:spPr>
          <a:xfrm>
            <a:off x="1051788" y="1927598"/>
            <a:ext cx="4463970" cy="369332"/>
          </a:xfrm>
          <a:prstGeom prst="rect">
            <a:avLst/>
          </a:prstGeom>
        </p:spPr>
        <p:txBody>
          <a:bodyPr wrap="square">
            <a:spAutoFit/>
          </a:bodyPr>
          <a:lstStyle/>
          <a:p>
            <a:r>
              <a:rPr lang="en-US" altLang="zh-CN" i="1" dirty="0">
                <a:latin typeface="NewCenturySchlbk" charset="0"/>
              </a:rPr>
              <a:t>C. Amplification of Short-Term Debt </a:t>
            </a:r>
            <a:endParaRPr lang="en-US" altLang="zh-CN" dirty="0"/>
          </a:p>
        </p:txBody>
      </p:sp>
      <p:sp>
        <p:nvSpPr>
          <p:cNvPr id="6" name="矩形 5"/>
          <p:cNvSpPr/>
          <p:nvPr/>
        </p:nvSpPr>
        <p:spPr>
          <a:xfrm>
            <a:off x="1245086" y="2353767"/>
            <a:ext cx="9892306" cy="3139321"/>
          </a:xfrm>
          <a:prstGeom prst="rect">
            <a:avLst/>
          </a:prstGeom>
        </p:spPr>
        <p:txBody>
          <a:bodyPr wrap="square">
            <a:spAutoFit/>
          </a:bodyPr>
          <a:lstStyle/>
          <a:p>
            <a:r>
              <a:rPr lang="en-US" altLang="zh-CN" dirty="0">
                <a:latin typeface="NewCenturySchlbk" charset="0"/>
              </a:rPr>
              <a:t>heavy use of short-term debt financing by many financial institutions leading up to the crisis. </a:t>
            </a:r>
            <a:endParaRPr lang="en-US" altLang="zh-CN" dirty="0" smtClean="0">
              <a:latin typeface="NewCenturySchlbk" charset="0"/>
            </a:endParaRPr>
          </a:p>
          <a:p>
            <a:endParaRPr lang="en-US" altLang="zh-CN" dirty="0">
              <a:latin typeface="NewCenturySchlbk" charset="0"/>
            </a:endParaRPr>
          </a:p>
          <a:p>
            <a:r>
              <a:rPr lang="en-US" altLang="zh-CN" dirty="0">
                <a:latin typeface="NewCenturySchlbk" charset="0"/>
              </a:rPr>
              <a:t>In the months preceding its bankruptcy, Lehman Brothers was rolling over 25% of its debt every day through overnight repos, a type of collateralized lending agreement with an extremely short maturity of 1 day. </a:t>
            </a:r>
            <a:endParaRPr lang="en-US" altLang="zh-CN" dirty="0" smtClean="0">
              <a:latin typeface="NewCenturySchlbk" charset="0"/>
            </a:endParaRPr>
          </a:p>
          <a:p>
            <a:endParaRPr lang="en-US" altLang="zh-CN" dirty="0">
              <a:latin typeface="NewCenturySchlbk" charset="0"/>
            </a:endParaRPr>
          </a:p>
          <a:p>
            <a:r>
              <a:rPr lang="en-US" altLang="zh-CN" b="1" dirty="0">
                <a:latin typeface="NewCenturySchlbk" charset="0"/>
              </a:rPr>
              <a:t>S</a:t>
            </a:r>
            <a:r>
              <a:rPr lang="en-US" altLang="zh-CN" b="1" dirty="0" smtClean="0">
                <a:latin typeface="NewCenturySchlbk" charset="0"/>
              </a:rPr>
              <a:t>hort-term </a:t>
            </a:r>
            <a:r>
              <a:rPr lang="en-US" altLang="zh-CN" b="1" dirty="0">
                <a:latin typeface="NewCenturySchlbk" charset="0"/>
              </a:rPr>
              <a:t>debt can significantly amplify a firm’s rollover risk and make it vulnerable to shocks to bond market liquidity. Our model thus highlights firms’ debt maturity structure as an important determinant of credit risk. </a:t>
            </a:r>
          </a:p>
          <a:p>
            <a:endParaRPr lang="en-US" altLang="zh-CN" dirty="0">
              <a:latin typeface="NewCenturySchlbk" charset="0"/>
            </a:endParaRPr>
          </a:p>
          <a:p>
            <a:endParaRPr lang="en-US" altLang="zh-CN" dirty="0">
              <a:latin typeface="NewCenturySchlbk" charset="0"/>
            </a:endParaRPr>
          </a:p>
        </p:txBody>
      </p:sp>
    </p:spTree>
    <p:extLst>
      <p:ext uri="{BB962C8B-B14F-4D97-AF65-F5344CB8AC3E}">
        <p14:creationId xmlns:p14="http://schemas.microsoft.com/office/powerpoint/2010/main" val="132908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6353" y="903470"/>
            <a:ext cx="6386685" cy="461665"/>
          </a:xfrm>
          <a:prstGeom prst="rect">
            <a:avLst/>
          </a:prstGeom>
        </p:spPr>
        <p:txBody>
          <a:bodyPr wrap="none">
            <a:spAutoFit/>
          </a:bodyPr>
          <a:lstStyle/>
          <a:p>
            <a:r>
              <a:rPr lang="en-US" altLang="zh-CN" sz="2400" b="1" dirty="0">
                <a:latin typeface="NewCenturySchlbk" charset="0"/>
              </a:rPr>
              <a:t>III. Market Liquidity and Endogenous Default </a:t>
            </a:r>
            <a:endParaRPr lang="en-US" altLang="zh-CN" sz="2400" dirty="0"/>
          </a:p>
        </p:txBody>
      </p:sp>
      <p:sp>
        <p:nvSpPr>
          <p:cNvPr id="3" name="矩形 2"/>
          <p:cNvSpPr/>
          <p:nvPr/>
        </p:nvSpPr>
        <p:spPr>
          <a:xfrm>
            <a:off x="393420" y="2055614"/>
            <a:ext cx="3373908" cy="369332"/>
          </a:xfrm>
          <a:prstGeom prst="rect">
            <a:avLst/>
          </a:prstGeom>
        </p:spPr>
        <p:txBody>
          <a:bodyPr wrap="square">
            <a:spAutoFit/>
          </a:bodyPr>
          <a:lstStyle/>
          <a:p>
            <a:r>
              <a:rPr lang="en-US" altLang="zh-CN" i="1" dirty="0">
                <a:latin typeface="NewCenturySchlbk" charset="0"/>
              </a:rPr>
              <a:t>D. Calibration of Different Firms </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920" y="1499616"/>
            <a:ext cx="7696200" cy="5065776"/>
          </a:xfrm>
          <a:prstGeom prst="rect">
            <a:avLst/>
          </a:prstGeom>
        </p:spPr>
      </p:pic>
    </p:spTree>
    <p:extLst>
      <p:ext uri="{BB962C8B-B14F-4D97-AF65-F5344CB8AC3E}">
        <p14:creationId xmlns:p14="http://schemas.microsoft.com/office/powerpoint/2010/main" val="98356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4529" y="921758"/>
            <a:ext cx="3101234" cy="461665"/>
          </a:xfrm>
          <a:prstGeom prst="rect">
            <a:avLst/>
          </a:prstGeom>
        </p:spPr>
        <p:txBody>
          <a:bodyPr wrap="none">
            <a:spAutoFit/>
          </a:bodyPr>
          <a:lstStyle/>
          <a:p>
            <a:r>
              <a:rPr lang="en-US" altLang="zh-CN" sz="2400" b="1" dirty="0">
                <a:latin typeface="NewCenturySchlbk" charset="0"/>
              </a:rPr>
              <a:t>IV. Optimal Leverage </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860" y="1894594"/>
            <a:ext cx="9332468" cy="3501630"/>
          </a:xfrm>
          <a:prstGeom prst="rect">
            <a:avLst/>
          </a:prstGeom>
        </p:spPr>
      </p:pic>
      <p:sp>
        <p:nvSpPr>
          <p:cNvPr id="6" name="矩形 5"/>
          <p:cNvSpPr/>
          <p:nvPr/>
        </p:nvSpPr>
        <p:spPr>
          <a:xfrm>
            <a:off x="1472946" y="5277277"/>
            <a:ext cx="4486148" cy="923330"/>
          </a:xfrm>
          <a:prstGeom prst="rect">
            <a:avLst/>
          </a:prstGeom>
        </p:spPr>
        <p:txBody>
          <a:bodyPr wrap="square">
            <a:spAutoFit/>
          </a:bodyPr>
          <a:lstStyle/>
          <a:p>
            <a:r>
              <a:rPr lang="en-US" altLang="zh-CN">
                <a:latin typeface="NewCenturySchlbk" charset="0"/>
              </a:rPr>
              <a:t>the debt market becomes more illiquid, the firm’s default risk rises, which in turn motivates the firm to use lower leverage. </a:t>
            </a:r>
            <a:endParaRPr lang="en-US" altLang="zh-CN"/>
          </a:p>
        </p:txBody>
      </p:sp>
      <p:sp>
        <p:nvSpPr>
          <p:cNvPr id="7" name="矩形 6"/>
          <p:cNvSpPr/>
          <p:nvPr/>
        </p:nvSpPr>
        <p:spPr>
          <a:xfrm>
            <a:off x="6428740" y="5439938"/>
            <a:ext cx="3922268" cy="646331"/>
          </a:xfrm>
          <a:prstGeom prst="rect">
            <a:avLst/>
          </a:prstGeom>
        </p:spPr>
        <p:txBody>
          <a:bodyPr wrap="square">
            <a:spAutoFit/>
          </a:bodyPr>
          <a:lstStyle/>
          <a:p>
            <a:r>
              <a:rPr lang="en-US" altLang="zh-CN" dirty="0">
                <a:latin typeface="NewCenturySchlbk" charset="0"/>
              </a:rPr>
              <a:t>it is optimal to use a lower leverage for shorter debt </a:t>
            </a:r>
            <a:r>
              <a:rPr lang="en-US" altLang="zh-CN" dirty="0" smtClean="0">
                <a:latin typeface="NewCenturySchlbk" charset="0"/>
              </a:rPr>
              <a:t>maturity</a:t>
            </a:r>
            <a:r>
              <a:rPr lang="en-US" altLang="zh-CN" dirty="0">
                <a:latin typeface="NewCenturySchlbk" charset="0"/>
              </a:rPr>
              <a:t>. </a:t>
            </a:r>
            <a:endParaRPr lang="en-US" altLang="zh-CN" dirty="0"/>
          </a:p>
        </p:txBody>
      </p:sp>
    </p:spTree>
    <p:extLst>
      <p:ext uri="{BB962C8B-B14F-4D97-AF65-F5344CB8AC3E}">
        <p14:creationId xmlns:p14="http://schemas.microsoft.com/office/powerpoint/2010/main" val="849023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24172" y="1177790"/>
            <a:ext cx="2113784" cy="461665"/>
          </a:xfrm>
          <a:prstGeom prst="rect">
            <a:avLst/>
          </a:prstGeom>
        </p:spPr>
        <p:txBody>
          <a:bodyPr wrap="none">
            <a:spAutoFit/>
          </a:bodyPr>
          <a:lstStyle/>
          <a:p>
            <a:r>
              <a:rPr lang="en-US" altLang="zh-CN" sz="2400" b="1" dirty="0">
                <a:latin typeface="NewCenturySchlbk" charset="0"/>
              </a:rPr>
              <a:t>V. </a:t>
            </a:r>
            <a:r>
              <a:rPr lang="en-US" altLang="zh-CN" sz="2400" b="1" dirty="0" smtClean="0">
                <a:latin typeface="NewCenturySchlbk" charset="0"/>
              </a:rPr>
              <a:t>Conclusions</a:t>
            </a:r>
            <a:endParaRPr lang="en-US" altLang="zh-CN" sz="2400" dirty="0"/>
          </a:p>
        </p:txBody>
      </p:sp>
      <p:sp>
        <p:nvSpPr>
          <p:cNvPr id="3" name="矩形 2"/>
          <p:cNvSpPr/>
          <p:nvPr/>
        </p:nvSpPr>
        <p:spPr>
          <a:xfrm>
            <a:off x="1213104" y="2108245"/>
            <a:ext cx="9981883" cy="4524315"/>
          </a:xfrm>
          <a:prstGeom prst="rect">
            <a:avLst/>
          </a:prstGeom>
        </p:spPr>
        <p:txBody>
          <a:bodyPr wrap="square">
            <a:spAutoFit/>
          </a:bodyPr>
          <a:lstStyle/>
          <a:p>
            <a:pPr marL="457200" indent="-457200">
              <a:buFont typeface="Arial" charset="0"/>
              <a:buChar char="•"/>
            </a:pPr>
            <a:r>
              <a:rPr lang="en-US" altLang="zh-CN" sz="2400" dirty="0" smtClean="0">
                <a:latin typeface="NewCenturySchlbk" charset="0"/>
              </a:rPr>
              <a:t>A </a:t>
            </a:r>
            <a:r>
              <a:rPr lang="en-US" altLang="zh-CN" sz="2400" dirty="0">
                <a:latin typeface="NewCenturySchlbk" charset="0"/>
              </a:rPr>
              <a:t>model to analyze the effects of debt market </a:t>
            </a:r>
            <a:r>
              <a:rPr lang="en-US" altLang="zh-CN" sz="2400" dirty="0" smtClean="0">
                <a:latin typeface="NewCenturySchlbk" charset="0"/>
              </a:rPr>
              <a:t>liquidity </a:t>
            </a:r>
            <a:r>
              <a:rPr lang="en-US" altLang="zh-CN" sz="2400" dirty="0">
                <a:latin typeface="NewCenturySchlbk" charset="0"/>
              </a:rPr>
              <a:t>on a firm’s credit risk through its debt </a:t>
            </a:r>
            <a:r>
              <a:rPr lang="en-US" altLang="zh-CN" sz="2400" dirty="0" smtClean="0">
                <a:latin typeface="NewCenturySchlbk" charset="0"/>
              </a:rPr>
              <a:t>rollover.</a:t>
            </a:r>
            <a:r>
              <a:rPr lang="zh-CN" altLang="en-US" sz="2400" dirty="0" smtClean="0">
                <a:latin typeface="NewCenturySchlbk" charset="0"/>
              </a:rPr>
              <a:t> </a:t>
            </a:r>
            <a:endParaRPr lang="en-US" altLang="zh-CN" sz="2400" dirty="0" smtClean="0">
              <a:latin typeface="NewCenturySchlbk" charset="0"/>
            </a:endParaRPr>
          </a:p>
          <a:p>
            <a:pPr marL="457200" indent="-457200">
              <a:buFont typeface="Arial" charset="0"/>
              <a:buChar char="•"/>
            </a:pPr>
            <a:endParaRPr lang="en-US" altLang="zh-CN" sz="2400" dirty="0" smtClean="0">
              <a:latin typeface="NewCenturySchlbk" charset="0"/>
            </a:endParaRPr>
          </a:p>
          <a:p>
            <a:pPr marL="457200" indent="-457200">
              <a:buFont typeface="Arial" charset="0"/>
              <a:buChar char="•"/>
            </a:pPr>
            <a:r>
              <a:rPr lang="en-US" altLang="zh-CN" sz="2400" dirty="0" smtClean="0">
                <a:latin typeface="NewCenturySchlbk" charset="0"/>
              </a:rPr>
              <a:t>When </a:t>
            </a:r>
            <a:r>
              <a:rPr lang="en-US" altLang="zh-CN" sz="2400" dirty="0">
                <a:latin typeface="NewCenturySchlbk" charset="0"/>
              </a:rPr>
              <a:t>a shock to market liquidity pushes down a firm’s bond prices, it amplifies the conflict of interest between debt and equity holders because, to avoid bankruptcy, equity holders have to absorb the firm’s losses from rolling over maturing bonds at the reduced market prices. </a:t>
            </a:r>
            <a:r>
              <a:rPr lang="en-US" altLang="zh-CN" sz="2400" dirty="0" smtClean="0">
                <a:latin typeface="NewCenturySchlbk" charset="0"/>
              </a:rPr>
              <a:t/>
            </a:r>
            <a:br>
              <a:rPr lang="en-US" altLang="zh-CN" sz="2400" dirty="0" smtClean="0">
                <a:latin typeface="NewCenturySchlbk" charset="0"/>
              </a:rPr>
            </a:br>
            <a:endParaRPr lang="en-US" altLang="zh-CN" sz="2400" dirty="0" smtClean="0">
              <a:latin typeface="NewCenturySchlbk" charset="0"/>
            </a:endParaRPr>
          </a:p>
          <a:p>
            <a:pPr marL="457200" indent="-457200">
              <a:buFont typeface="Arial" charset="0"/>
              <a:buChar char="•"/>
            </a:pPr>
            <a:r>
              <a:rPr lang="en-US" altLang="zh-CN" sz="2400" dirty="0" smtClean="0">
                <a:latin typeface="NewCenturySchlbk" charset="0"/>
              </a:rPr>
              <a:t>Our </a:t>
            </a:r>
            <a:r>
              <a:rPr lang="en-US" altLang="zh-CN" sz="2400" dirty="0">
                <a:latin typeface="NewCenturySchlbk" charset="0"/>
              </a:rPr>
              <a:t>model highlights the role of short-term debt in amplifying a firm’s rollover risk </a:t>
            </a:r>
          </a:p>
          <a:p>
            <a:pPr marL="457200" indent="-457200">
              <a:buFont typeface="Arial" charset="0"/>
              <a:buChar char="•"/>
            </a:pPr>
            <a:endParaRPr lang="en-US" altLang="zh-CN" sz="2400" dirty="0">
              <a:latin typeface="NewCenturySchlbk" charset="0"/>
            </a:endParaRPr>
          </a:p>
          <a:p>
            <a:pPr marL="457200" indent="-457200">
              <a:buFont typeface="Arial" charset="0"/>
              <a:buChar char="•"/>
            </a:pPr>
            <a:endParaRPr lang="en-US" altLang="zh-CN" sz="2400" dirty="0" smtClean="0">
              <a:latin typeface="NewCenturySchlbk" charset="0"/>
            </a:endParaRPr>
          </a:p>
        </p:txBody>
      </p:sp>
    </p:spTree>
    <p:extLst>
      <p:ext uri="{BB962C8B-B14F-4D97-AF65-F5344CB8AC3E}">
        <p14:creationId xmlns:p14="http://schemas.microsoft.com/office/powerpoint/2010/main" val="595954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24172" y="1177790"/>
            <a:ext cx="2035237" cy="461665"/>
          </a:xfrm>
          <a:prstGeom prst="rect">
            <a:avLst/>
          </a:prstGeom>
        </p:spPr>
        <p:txBody>
          <a:bodyPr wrap="none">
            <a:spAutoFit/>
          </a:bodyPr>
          <a:lstStyle/>
          <a:p>
            <a:r>
              <a:rPr lang="en-US" altLang="zh-CN" sz="2400" b="1" dirty="0">
                <a:latin typeface="NewCenturySchlbk" charset="0"/>
              </a:rPr>
              <a:t>V. </a:t>
            </a:r>
            <a:r>
              <a:rPr lang="en-US" altLang="zh-CN" sz="2400" b="1" dirty="0" smtClean="0">
                <a:latin typeface="NewCenturySchlbk" charset="0"/>
              </a:rPr>
              <a:t>My</a:t>
            </a:r>
            <a:r>
              <a:rPr lang="zh-CN" altLang="en-US" sz="2400" b="1" dirty="0" smtClean="0">
                <a:latin typeface="NewCenturySchlbk" charset="0"/>
              </a:rPr>
              <a:t> </a:t>
            </a:r>
            <a:r>
              <a:rPr lang="en-US" altLang="zh-CN" sz="2400" b="1" dirty="0" smtClean="0">
                <a:latin typeface="NewCenturySchlbk" charset="0"/>
              </a:rPr>
              <a:t>opinion</a:t>
            </a:r>
            <a:endParaRPr lang="en-US" altLang="zh-CN" sz="2400" dirty="0"/>
          </a:p>
        </p:txBody>
      </p:sp>
      <p:sp>
        <p:nvSpPr>
          <p:cNvPr id="3" name="矩形 2"/>
          <p:cNvSpPr/>
          <p:nvPr/>
        </p:nvSpPr>
        <p:spPr>
          <a:xfrm>
            <a:off x="1213104" y="2108245"/>
            <a:ext cx="9981883" cy="830997"/>
          </a:xfrm>
          <a:prstGeom prst="rect">
            <a:avLst/>
          </a:prstGeom>
        </p:spPr>
        <p:txBody>
          <a:bodyPr wrap="square">
            <a:spAutoFit/>
          </a:bodyPr>
          <a:lstStyle/>
          <a:p>
            <a:pPr marL="457200" indent="-457200">
              <a:buFont typeface="Arial" charset="0"/>
              <a:buChar char="•"/>
            </a:pPr>
            <a:endParaRPr lang="en-US" altLang="zh-CN" sz="2400" dirty="0">
              <a:latin typeface="NewCenturySchlbk" charset="0"/>
            </a:endParaRPr>
          </a:p>
          <a:p>
            <a:pPr marL="457200" indent="-457200">
              <a:buFont typeface="Arial" charset="0"/>
              <a:buChar char="•"/>
            </a:pPr>
            <a:endParaRPr lang="en-US" altLang="zh-CN" sz="2400" dirty="0" smtClean="0">
              <a:latin typeface="NewCenturySchlbk" charset="0"/>
            </a:endParaRPr>
          </a:p>
        </p:txBody>
      </p:sp>
      <p:sp>
        <p:nvSpPr>
          <p:cNvPr id="4" name="文本框 3"/>
          <p:cNvSpPr txBox="1"/>
          <p:nvPr/>
        </p:nvSpPr>
        <p:spPr>
          <a:xfrm>
            <a:off x="747700" y="1963494"/>
            <a:ext cx="7552944" cy="2862322"/>
          </a:xfrm>
          <a:prstGeom prst="rect">
            <a:avLst/>
          </a:prstGeom>
          <a:noFill/>
        </p:spPr>
        <p:txBody>
          <a:bodyPr wrap="square" rtlCol="0">
            <a:spAutoFit/>
          </a:bodyPr>
          <a:lstStyle/>
          <a:p>
            <a:r>
              <a:rPr lang="en-US" altLang="zh-CN" b="1" dirty="0">
                <a:latin typeface="NewCenturySchlbk" charset="0"/>
              </a:rPr>
              <a:t>Mostly</a:t>
            </a:r>
            <a:r>
              <a:rPr lang="zh-CN" altLang="en-US" b="1" dirty="0">
                <a:latin typeface="NewCenturySchlbk" charset="0"/>
              </a:rPr>
              <a:t> </a:t>
            </a:r>
            <a:r>
              <a:rPr lang="en-US" altLang="zh-CN" b="1" dirty="0">
                <a:latin typeface="NewCenturySchlbk" charset="0"/>
              </a:rPr>
              <a:t>agree</a:t>
            </a:r>
            <a:r>
              <a:rPr lang="zh-CN" altLang="en-US" b="1" dirty="0">
                <a:latin typeface="NewCenturySchlbk" charset="0"/>
              </a:rPr>
              <a:t> </a:t>
            </a:r>
            <a:r>
              <a:rPr lang="en-US" altLang="zh-CN" b="1" dirty="0">
                <a:latin typeface="NewCenturySchlbk" charset="0"/>
              </a:rPr>
              <a:t>with</a:t>
            </a:r>
            <a:r>
              <a:rPr lang="zh-CN" altLang="en-US" b="1" dirty="0">
                <a:latin typeface="NewCenturySchlbk" charset="0"/>
              </a:rPr>
              <a:t> </a:t>
            </a:r>
            <a:r>
              <a:rPr lang="en-US" altLang="zh-CN" b="1" dirty="0">
                <a:latin typeface="NewCenturySchlbk" charset="0"/>
              </a:rPr>
              <a:t>the</a:t>
            </a:r>
            <a:r>
              <a:rPr lang="zh-CN" altLang="en-US" b="1" dirty="0">
                <a:latin typeface="NewCenturySchlbk" charset="0"/>
              </a:rPr>
              <a:t> </a:t>
            </a:r>
            <a:r>
              <a:rPr lang="en-US" altLang="zh-CN" b="1" dirty="0">
                <a:latin typeface="NewCenturySchlbk" charset="0"/>
              </a:rPr>
              <a:t>paper.</a:t>
            </a:r>
            <a:r>
              <a:rPr lang="zh-CN" altLang="en-US" b="1" dirty="0">
                <a:latin typeface="NewCenturySchlbk" charset="0"/>
              </a:rPr>
              <a:t> </a:t>
            </a:r>
            <a:r>
              <a:rPr lang="en-US" altLang="zh-CN" b="1" dirty="0">
                <a:latin typeface="NewCenturySchlbk" charset="0"/>
              </a:rPr>
              <a:t>But</a:t>
            </a:r>
            <a:r>
              <a:rPr lang="zh-CN" altLang="en-US" b="1" dirty="0">
                <a:latin typeface="NewCenturySchlbk" charset="0"/>
              </a:rPr>
              <a:t> </a:t>
            </a:r>
            <a:r>
              <a:rPr lang="en-US" altLang="zh-CN" b="1" dirty="0">
                <a:latin typeface="NewCenturySchlbk" charset="0"/>
              </a:rPr>
              <a:t>one</a:t>
            </a:r>
            <a:r>
              <a:rPr lang="zh-CN" altLang="en-US" b="1" dirty="0">
                <a:latin typeface="NewCenturySchlbk" charset="0"/>
              </a:rPr>
              <a:t> </a:t>
            </a:r>
            <a:r>
              <a:rPr lang="en-US" altLang="zh-CN" b="1" dirty="0">
                <a:latin typeface="NewCenturySchlbk" charset="0"/>
              </a:rPr>
              <a:t>part</a:t>
            </a:r>
            <a:r>
              <a:rPr lang="zh-CN" altLang="en-US" b="1" dirty="0">
                <a:latin typeface="NewCenturySchlbk" charset="0"/>
              </a:rPr>
              <a:t> </a:t>
            </a:r>
            <a:r>
              <a:rPr lang="en-US" altLang="zh-CN" b="1" dirty="0">
                <a:latin typeface="NewCenturySchlbk" charset="0"/>
              </a:rPr>
              <a:t>concerns</a:t>
            </a:r>
            <a:r>
              <a:rPr lang="zh-CN" altLang="en-US" b="1" dirty="0">
                <a:latin typeface="NewCenturySchlbk" charset="0"/>
              </a:rPr>
              <a:t> </a:t>
            </a:r>
            <a:r>
              <a:rPr lang="en-US" altLang="zh-CN" b="1" dirty="0">
                <a:latin typeface="NewCenturySchlbk" charset="0"/>
              </a:rPr>
              <a:t>me.</a:t>
            </a:r>
            <a:r>
              <a:rPr lang="zh-CN" altLang="en-US" b="1" dirty="0">
                <a:latin typeface="NewCenturySchlbk" charset="0"/>
              </a:rPr>
              <a:t> </a:t>
            </a:r>
            <a:r>
              <a:rPr lang="en-US" altLang="zh-CN" b="1" dirty="0">
                <a:latin typeface="NewCenturySchlbk" charset="0"/>
              </a:rPr>
              <a:t>Recall:</a:t>
            </a:r>
          </a:p>
          <a:p>
            <a:endParaRPr lang="en-US" altLang="zh-CN" dirty="0">
              <a:latin typeface="NewCenturySchlbk" charset="0"/>
            </a:endParaRPr>
          </a:p>
          <a:p>
            <a:r>
              <a:rPr lang="en-US" altLang="zh-CN" dirty="0" smtClean="0">
                <a:latin typeface="NewCenturySchlbk" charset="0"/>
              </a:rPr>
              <a:t>Panel </a:t>
            </a:r>
            <a:r>
              <a:rPr lang="en-US" altLang="zh-CN" dirty="0">
                <a:latin typeface="NewCenturySchlbk" charset="0"/>
              </a:rPr>
              <a:t>D decomposes the credit spread into two components, the liquidity premium </a:t>
            </a:r>
            <a:r>
              <a:rPr lang="en-US" altLang="zh-CN" dirty="0" err="1">
                <a:latin typeface="RMTMI" charset="0"/>
              </a:rPr>
              <a:t>ξ</a:t>
            </a:r>
            <a:r>
              <a:rPr lang="en-US" altLang="zh-CN" dirty="0">
                <a:latin typeface="RMTMI" charset="0"/>
              </a:rPr>
              <a:t> </a:t>
            </a:r>
            <a:r>
              <a:rPr lang="en-US" altLang="zh-CN" i="1" dirty="0">
                <a:latin typeface="NewCenturySchlbk" charset="0"/>
              </a:rPr>
              <a:t>k </a:t>
            </a:r>
            <a:r>
              <a:rPr lang="en-US" altLang="zh-CN" dirty="0">
                <a:latin typeface="NewCenturySchlbk" charset="0"/>
              </a:rPr>
              <a:t>and the remaining default premium. All the panels are with respect to </a:t>
            </a:r>
            <a:r>
              <a:rPr lang="en-US" altLang="zh-CN" dirty="0" err="1">
                <a:latin typeface="RMTMI" charset="0"/>
              </a:rPr>
              <a:t>ξ</a:t>
            </a:r>
            <a:r>
              <a:rPr lang="en-US" altLang="zh-CN" dirty="0" smtClean="0">
                <a:latin typeface="RMTMI" charset="0"/>
              </a:rPr>
              <a:t>.</a:t>
            </a:r>
          </a:p>
          <a:p>
            <a:endParaRPr kumimoji="1" lang="en-US" altLang="zh-CN" dirty="0">
              <a:latin typeface="RMTMI" charset="0"/>
            </a:endParaRPr>
          </a:p>
          <a:p>
            <a:pPr marL="285750" indent="-285750">
              <a:buFont typeface="Arial" charset="0"/>
              <a:buChar char="•"/>
            </a:pPr>
            <a:r>
              <a:rPr kumimoji="1" lang="en-US" altLang="zh-CN" b="1" dirty="0" smtClean="0">
                <a:latin typeface="RMTMI" charset="0"/>
              </a:rPr>
              <a:t>Isn’t</a:t>
            </a:r>
            <a:r>
              <a:rPr kumimoji="1" lang="zh-CN" altLang="en-US" b="1" dirty="0" smtClean="0">
                <a:latin typeface="RMTMI" charset="0"/>
              </a:rPr>
              <a:t> </a:t>
            </a:r>
            <a:r>
              <a:rPr kumimoji="1" lang="en-US" altLang="zh-CN" b="1" dirty="0" smtClean="0">
                <a:latin typeface="RMTMI" charset="0"/>
              </a:rPr>
              <a:t>setting</a:t>
            </a:r>
            <a:r>
              <a:rPr kumimoji="1" lang="zh-CN" altLang="en-US" b="1" dirty="0" smtClean="0">
                <a:latin typeface="RMTMI" charset="0"/>
              </a:rPr>
              <a:t> </a:t>
            </a:r>
            <a:r>
              <a:rPr kumimoji="1" lang="en-US" altLang="zh-CN" b="1" dirty="0" smtClean="0">
                <a:latin typeface="RMTMI" charset="0"/>
              </a:rPr>
              <a:t>the</a:t>
            </a:r>
            <a:r>
              <a:rPr kumimoji="1" lang="zh-CN" altLang="en-US" b="1" dirty="0" smtClean="0">
                <a:latin typeface="RMTMI" charset="0"/>
              </a:rPr>
              <a:t> </a:t>
            </a:r>
            <a:r>
              <a:rPr kumimoji="1" lang="en-US" altLang="zh-CN" b="1" dirty="0" smtClean="0">
                <a:latin typeface="RMTMI" charset="0"/>
              </a:rPr>
              <a:t>remaining</a:t>
            </a:r>
            <a:r>
              <a:rPr kumimoji="1" lang="zh-CN" altLang="en-US" b="1" dirty="0" smtClean="0">
                <a:latin typeface="RMTMI" charset="0"/>
              </a:rPr>
              <a:t> </a:t>
            </a:r>
            <a:r>
              <a:rPr kumimoji="1" lang="en-US" altLang="zh-CN" b="1" dirty="0" smtClean="0">
                <a:latin typeface="RMTMI" charset="0"/>
              </a:rPr>
              <a:t>to</a:t>
            </a:r>
            <a:r>
              <a:rPr kumimoji="1" lang="zh-CN" altLang="en-US" b="1" dirty="0" smtClean="0">
                <a:latin typeface="RMTMI" charset="0"/>
              </a:rPr>
              <a:t> </a:t>
            </a:r>
            <a:r>
              <a:rPr kumimoji="1" lang="en-US" altLang="zh-CN" b="1" dirty="0">
                <a:latin typeface="RMTMI" charset="0"/>
              </a:rPr>
              <a:t>be</a:t>
            </a:r>
            <a:r>
              <a:rPr kumimoji="1" lang="zh-CN" altLang="en-US" b="1" dirty="0">
                <a:latin typeface="RMTMI" charset="0"/>
              </a:rPr>
              <a:t> </a:t>
            </a:r>
            <a:r>
              <a:rPr kumimoji="1" lang="en-US" altLang="zh-CN" b="1" dirty="0">
                <a:latin typeface="RMTMI" charset="0"/>
              </a:rPr>
              <a:t>default</a:t>
            </a:r>
            <a:r>
              <a:rPr kumimoji="1" lang="zh-CN" altLang="en-US" b="1" dirty="0">
                <a:latin typeface="RMTMI" charset="0"/>
              </a:rPr>
              <a:t> </a:t>
            </a:r>
            <a:r>
              <a:rPr kumimoji="1" lang="en-US" altLang="zh-CN" b="1" dirty="0">
                <a:latin typeface="RMTMI" charset="0"/>
              </a:rPr>
              <a:t>premium</a:t>
            </a:r>
            <a:r>
              <a:rPr kumimoji="1" lang="zh-CN" altLang="en-US" b="1" dirty="0">
                <a:latin typeface="RMTMI" charset="0"/>
              </a:rPr>
              <a:t> </a:t>
            </a:r>
            <a:r>
              <a:rPr kumimoji="1" lang="en-US" altLang="zh-CN" b="1" dirty="0">
                <a:latin typeface="RMTMI" charset="0"/>
              </a:rPr>
              <a:t>too</a:t>
            </a:r>
            <a:r>
              <a:rPr kumimoji="1" lang="zh-CN" altLang="en-US" b="1" dirty="0">
                <a:latin typeface="RMTMI" charset="0"/>
              </a:rPr>
              <a:t> </a:t>
            </a:r>
            <a:r>
              <a:rPr kumimoji="1" lang="en-US" altLang="zh-CN" b="1" dirty="0">
                <a:latin typeface="RMTMI" charset="0"/>
              </a:rPr>
              <a:t>discretional?</a:t>
            </a:r>
            <a:r>
              <a:rPr kumimoji="1" lang="zh-CN" altLang="en-US" b="1" dirty="0">
                <a:latin typeface="RMTMI" charset="0"/>
              </a:rPr>
              <a:t> </a:t>
            </a:r>
            <a:r>
              <a:rPr kumimoji="1" lang="en-US" altLang="zh-CN" b="1" dirty="0">
                <a:latin typeface="RMTMI" charset="0"/>
              </a:rPr>
              <a:t>Any</a:t>
            </a:r>
            <a:r>
              <a:rPr kumimoji="1" lang="zh-CN" altLang="en-US" b="1" dirty="0">
                <a:latin typeface="RMTMI" charset="0"/>
              </a:rPr>
              <a:t> </a:t>
            </a:r>
            <a:r>
              <a:rPr kumimoji="1" lang="en-US" altLang="zh-CN" b="1" dirty="0">
                <a:latin typeface="RMTMI" charset="0"/>
              </a:rPr>
              <a:t>other</a:t>
            </a:r>
            <a:r>
              <a:rPr kumimoji="1" lang="zh-CN" altLang="en-US" b="1" dirty="0">
                <a:latin typeface="RMTMI" charset="0"/>
              </a:rPr>
              <a:t> </a:t>
            </a:r>
            <a:r>
              <a:rPr kumimoji="1" lang="en-US" altLang="zh-CN" b="1" dirty="0">
                <a:latin typeface="RMTMI" charset="0"/>
              </a:rPr>
              <a:t>risk</a:t>
            </a:r>
            <a:r>
              <a:rPr kumimoji="1" lang="zh-CN" altLang="en-US" b="1" dirty="0">
                <a:latin typeface="RMTMI" charset="0"/>
              </a:rPr>
              <a:t> </a:t>
            </a:r>
            <a:r>
              <a:rPr kumimoji="1" lang="en-US" altLang="zh-CN" b="1" dirty="0">
                <a:latin typeface="RMTMI" charset="0"/>
              </a:rPr>
              <a:t>factors</a:t>
            </a:r>
            <a:r>
              <a:rPr kumimoji="1" lang="zh-CN" altLang="en-US" b="1" dirty="0">
                <a:latin typeface="RMTMI" charset="0"/>
              </a:rPr>
              <a:t> </a:t>
            </a:r>
            <a:r>
              <a:rPr kumimoji="1" lang="en-US" altLang="zh-CN" b="1" dirty="0">
                <a:latin typeface="RMTMI" charset="0"/>
              </a:rPr>
              <a:t>to</a:t>
            </a:r>
            <a:r>
              <a:rPr kumimoji="1" lang="zh-CN" altLang="en-US" b="1" dirty="0">
                <a:latin typeface="RMTMI" charset="0"/>
              </a:rPr>
              <a:t> </a:t>
            </a:r>
            <a:r>
              <a:rPr kumimoji="1" lang="en-US" altLang="zh-CN" b="1" dirty="0">
                <a:latin typeface="RMTMI" charset="0"/>
              </a:rPr>
              <a:t>identify?</a:t>
            </a:r>
            <a:r>
              <a:rPr kumimoji="1" lang="zh-CN" altLang="en-US" b="1" dirty="0">
                <a:latin typeface="RMTMI" charset="0"/>
              </a:rPr>
              <a:t> </a:t>
            </a:r>
            <a:r>
              <a:rPr kumimoji="1" lang="en-US" altLang="zh-CN" b="1" dirty="0" smtClean="0"/>
              <a:t/>
            </a:r>
            <a:br>
              <a:rPr kumimoji="1" lang="en-US" altLang="zh-CN" b="1" dirty="0" smtClean="0"/>
            </a:br>
            <a:endParaRPr kumimoji="1" lang="en-US" altLang="zh-CN" b="1" dirty="0" smtClean="0"/>
          </a:p>
          <a:p>
            <a:endParaRPr kumimoji="1" lang="zh-CN" altLang="en-US" b="1"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238" y="1923579"/>
            <a:ext cx="3808560" cy="2783711"/>
          </a:xfrm>
          <a:prstGeom prst="rect">
            <a:avLst/>
          </a:prstGeom>
        </p:spPr>
      </p:pic>
      <p:sp>
        <p:nvSpPr>
          <p:cNvPr id="6" name="矩形 5"/>
          <p:cNvSpPr/>
          <p:nvPr/>
        </p:nvSpPr>
        <p:spPr>
          <a:xfrm>
            <a:off x="417094" y="4707290"/>
            <a:ext cx="11573902" cy="1477328"/>
          </a:xfrm>
          <a:prstGeom prst="rect">
            <a:avLst/>
          </a:prstGeom>
        </p:spPr>
        <p:txBody>
          <a:bodyPr wrap="square">
            <a:spAutoFit/>
          </a:bodyPr>
          <a:lstStyle/>
          <a:p>
            <a:r>
              <a:rPr kumimoji="1" lang="en-US" altLang="zh-CN" i="1" dirty="0" smtClean="0"/>
              <a:t>‘Collin-</a:t>
            </a:r>
            <a:r>
              <a:rPr kumimoji="1" lang="en-US" altLang="zh-CN" i="1" dirty="0" err="1" smtClean="0"/>
              <a:t>Dufresne</a:t>
            </a:r>
            <a:r>
              <a:rPr kumimoji="1" lang="en-US" altLang="zh-CN" i="1" dirty="0"/>
              <a:t>, Goldstein, and Martin (2001) find that proxies for changes in the probability of future default based on standard credit risk models and for changes in the recovery rate can only explain about 25% of the observed changes in credit spread. On the other hand, they find that the residuals from these regressions are highly cross-correlated, and that over 75% of the variation in the residuals is due to the first principal component. The source of this systematic component still remains unclear. Our model </a:t>
            </a:r>
            <a:r>
              <a:rPr kumimoji="1" lang="en-US" altLang="zh-CN" i="1" dirty="0" err="1"/>
              <a:t>sug</a:t>
            </a:r>
            <a:r>
              <a:rPr kumimoji="1" lang="en-US" altLang="zh-CN" i="1" dirty="0"/>
              <a:t>- gests that aggregate shocks to the liquidity of bond markets are a possible candidate</a:t>
            </a:r>
            <a:r>
              <a:rPr kumimoji="1" lang="en-US" altLang="zh-CN" i="1" dirty="0" smtClean="0"/>
              <a:t>.’ </a:t>
            </a:r>
            <a:endParaRPr kumimoji="1" lang="en-US" altLang="zh-CN" i="1" dirty="0"/>
          </a:p>
        </p:txBody>
      </p:sp>
    </p:spTree>
    <p:extLst>
      <p:ext uri="{BB962C8B-B14F-4D97-AF65-F5344CB8AC3E}">
        <p14:creationId xmlns:p14="http://schemas.microsoft.com/office/powerpoint/2010/main" val="127445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391588" y="781148"/>
            <a:ext cx="1519968" cy="461665"/>
          </a:xfrm>
          <a:prstGeom prst="rect">
            <a:avLst/>
          </a:prstGeom>
        </p:spPr>
        <p:txBody>
          <a:bodyPr wrap="none">
            <a:spAutoFit/>
          </a:bodyPr>
          <a:lstStyle/>
          <a:p>
            <a:pPr algn="ctr"/>
            <a:r>
              <a:rPr lang="en-US" altLang="zh-CN" sz="2400" b="1" dirty="0" smtClean="0">
                <a:latin typeface="NewCenturySchlbk" charset="0"/>
              </a:rPr>
              <a:t>AGENDA</a:t>
            </a:r>
            <a:endParaRPr lang="en-US" altLang="zh-CN" sz="2400" b="1" dirty="0">
              <a:latin typeface="NewCenturySchlbk" charset="0"/>
            </a:endParaRPr>
          </a:p>
        </p:txBody>
      </p:sp>
      <p:sp>
        <p:nvSpPr>
          <p:cNvPr id="2" name="内容占位符 1"/>
          <p:cNvSpPr>
            <a:spLocks noGrp="1"/>
          </p:cNvSpPr>
          <p:nvPr>
            <p:ph idx="1"/>
          </p:nvPr>
        </p:nvSpPr>
        <p:spPr>
          <a:xfrm>
            <a:off x="1122372" y="1900825"/>
            <a:ext cx="10058400" cy="4023360"/>
          </a:xfrm>
        </p:spPr>
        <p:txBody>
          <a:bodyPr>
            <a:normAutofit fontScale="92500" lnSpcReduction="10000"/>
          </a:bodyPr>
          <a:lstStyle/>
          <a:p>
            <a:pPr marL="457200" indent="-457200">
              <a:lnSpc>
                <a:spcPct val="150000"/>
              </a:lnSpc>
              <a:buFont typeface="+mj-lt"/>
              <a:buAutoNum type="arabicPeriod"/>
            </a:pPr>
            <a:r>
              <a:rPr lang="en-US" altLang="zh-CN" b="1" dirty="0">
                <a:latin typeface="NewCenturySchlbk" charset="0"/>
              </a:rPr>
              <a:t>Introduction</a:t>
            </a:r>
          </a:p>
          <a:p>
            <a:pPr marL="457200" indent="-457200">
              <a:lnSpc>
                <a:spcPct val="150000"/>
              </a:lnSpc>
              <a:buFont typeface="+mj-lt"/>
              <a:buAutoNum type="arabicPeriod"/>
            </a:pPr>
            <a:r>
              <a:rPr lang="en-US" altLang="zh-CN" b="1" dirty="0">
                <a:latin typeface="NewCenturySchlbk" charset="0"/>
              </a:rPr>
              <a:t>I. The Model </a:t>
            </a:r>
            <a:endParaRPr lang="en-US" altLang="zh-CN" b="1" dirty="0" smtClean="0">
              <a:latin typeface="NewCenturySchlbk" charset="0"/>
            </a:endParaRPr>
          </a:p>
          <a:p>
            <a:pPr marL="457200" indent="-457200">
              <a:lnSpc>
                <a:spcPct val="150000"/>
              </a:lnSpc>
              <a:buFont typeface="+mj-lt"/>
              <a:buAutoNum type="arabicPeriod"/>
            </a:pPr>
            <a:r>
              <a:rPr lang="en-US" altLang="zh-CN" b="1" dirty="0">
                <a:latin typeface="NewCenturySchlbk" charset="0"/>
              </a:rPr>
              <a:t>II. Valuation and Default Boundary </a:t>
            </a:r>
            <a:endParaRPr lang="en-US" altLang="zh-CN" b="1" dirty="0" smtClean="0">
              <a:latin typeface="NewCenturySchlbk" charset="0"/>
            </a:endParaRPr>
          </a:p>
          <a:p>
            <a:pPr marL="457200" indent="-457200">
              <a:lnSpc>
                <a:spcPct val="150000"/>
              </a:lnSpc>
              <a:buFont typeface="+mj-lt"/>
              <a:buAutoNum type="arabicPeriod"/>
            </a:pPr>
            <a:r>
              <a:rPr lang="en-US" altLang="zh-CN" b="1" dirty="0">
                <a:latin typeface="NewCenturySchlbk" charset="0"/>
              </a:rPr>
              <a:t>III. Market Liquidity and Endogenous Default </a:t>
            </a:r>
            <a:endParaRPr lang="en-US" altLang="zh-CN" dirty="0"/>
          </a:p>
          <a:p>
            <a:pPr marL="457200" indent="-457200">
              <a:lnSpc>
                <a:spcPct val="150000"/>
              </a:lnSpc>
              <a:buFont typeface="+mj-lt"/>
              <a:buAutoNum type="arabicPeriod"/>
            </a:pPr>
            <a:r>
              <a:rPr lang="en-US" altLang="zh-CN" b="1" dirty="0">
                <a:latin typeface="NewCenturySchlbk" charset="0"/>
              </a:rPr>
              <a:t>IV. Optimal Leverage </a:t>
            </a:r>
            <a:endParaRPr lang="en-US" altLang="zh-CN" b="1" dirty="0" smtClean="0">
              <a:latin typeface="NewCenturySchlbk" charset="0"/>
            </a:endParaRPr>
          </a:p>
          <a:p>
            <a:pPr marL="457200" indent="-457200">
              <a:lnSpc>
                <a:spcPct val="150000"/>
              </a:lnSpc>
              <a:buFont typeface="+mj-lt"/>
              <a:buAutoNum type="arabicPeriod"/>
            </a:pPr>
            <a:r>
              <a:rPr lang="en-US" altLang="zh-CN" b="1" dirty="0">
                <a:latin typeface="NewCenturySchlbk" charset="0"/>
              </a:rPr>
              <a:t>Ⅴ.</a:t>
            </a:r>
            <a:r>
              <a:rPr lang="zh-CN" altLang="en-US" b="1" dirty="0">
                <a:latin typeface="NewCenturySchlbk" charset="0"/>
              </a:rPr>
              <a:t> </a:t>
            </a:r>
            <a:r>
              <a:rPr lang="en-US" altLang="zh-CN" b="1" dirty="0" smtClean="0">
                <a:latin typeface="NewCenturySchlbk" charset="0"/>
              </a:rPr>
              <a:t>Conclusion</a:t>
            </a:r>
          </a:p>
          <a:p>
            <a:pPr marL="457200" indent="-457200">
              <a:lnSpc>
                <a:spcPct val="150000"/>
              </a:lnSpc>
              <a:buFont typeface="+mj-lt"/>
              <a:buAutoNum type="arabicPeriod"/>
            </a:pPr>
            <a:r>
              <a:rPr lang="en-US" altLang="zh-CN" b="1" dirty="0" smtClean="0">
                <a:latin typeface="NewCenturySchlbk" charset="0"/>
              </a:rPr>
              <a:t>Ⅵ.</a:t>
            </a:r>
            <a:r>
              <a:rPr lang="zh-CN" altLang="en-US" b="1" dirty="0" smtClean="0">
                <a:latin typeface="NewCenturySchlbk" charset="0"/>
              </a:rPr>
              <a:t> </a:t>
            </a:r>
            <a:r>
              <a:rPr lang="en-US" altLang="zh-CN" b="1" dirty="0" smtClean="0">
                <a:latin typeface="NewCenturySchlbk" charset="0"/>
              </a:rPr>
              <a:t>My</a:t>
            </a:r>
            <a:r>
              <a:rPr lang="zh-CN" altLang="en-US" b="1" dirty="0" smtClean="0">
                <a:latin typeface="NewCenturySchlbk" charset="0"/>
              </a:rPr>
              <a:t> </a:t>
            </a:r>
            <a:r>
              <a:rPr lang="en-US" altLang="zh-CN" b="1" dirty="0" smtClean="0">
                <a:latin typeface="NewCenturySchlbk" charset="0"/>
              </a:rPr>
              <a:t>opinion</a:t>
            </a:r>
            <a:endParaRPr lang="en-US" altLang="zh-CN" b="1" dirty="0">
              <a:latin typeface="NewCenturySchlbk" charset="0"/>
            </a:endParaRPr>
          </a:p>
          <a:p>
            <a:pPr>
              <a:lnSpc>
                <a:spcPct val="150000"/>
              </a:lnSpc>
              <a:buFont typeface="Wingdings" charset="2"/>
              <a:buChar char="ü"/>
            </a:pPr>
            <a:endParaRPr lang="en-US" altLang="zh-CN" b="1" dirty="0">
              <a:latin typeface="NewCenturySchlbk" charset="0"/>
            </a:endParaRPr>
          </a:p>
          <a:p>
            <a:pPr>
              <a:lnSpc>
                <a:spcPct val="150000"/>
              </a:lnSpc>
              <a:buFont typeface="Wingdings" charset="2"/>
              <a:buChar char="ü"/>
            </a:pPr>
            <a:endParaRPr lang="en-US" altLang="zh-CN" b="1" dirty="0">
              <a:latin typeface="NewCenturySchlbk" charset="0"/>
            </a:endParaRPr>
          </a:p>
          <a:p>
            <a:pPr>
              <a:buFont typeface="Wingdings" charset="2"/>
              <a:buChar char="ü"/>
            </a:pPr>
            <a:endParaRPr kumimoji="1" lang="en-US" altLang="zh-CN" dirty="0" smtClean="0"/>
          </a:p>
          <a:p>
            <a:pPr>
              <a:buFont typeface="Wingdings" charset="2"/>
              <a:buChar char="ü"/>
            </a:pPr>
            <a:endParaRPr kumimoji="1" lang="en-US" altLang="zh-CN" dirty="0" smtClean="0"/>
          </a:p>
          <a:p>
            <a:pPr>
              <a:buFont typeface="Wingdings" charset="2"/>
              <a:buChar char="l"/>
            </a:pPr>
            <a:endParaRPr kumimoji="1" lang="zh-CN" altLang="en-US" dirty="0"/>
          </a:p>
        </p:txBody>
      </p:sp>
    </p:spTree>
    <p:extLst>
      <p:ext uri="{BB962C8B-B14F-4D97-AF65-F5344CB8AC3E}">
        <p14:creationId xmlns:p14="http://schemas.microsoft.com/office/powerpoint/2010/main" val="7676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Font typeface="Wingdings" charset="2"/>
              <a:buChar char="l"/>
            </a:pPr>
            <a:r>
              <a:rPr lang="en-US" altLang="zh-CN" sz="2800" dirty="0">
                <a:solidFill>
                  <a:schemeClr val="tx1"/>
                </a:solidFill>
                <a:latin typeface="NewCenturySchlbk" charset="0"/>
              </a:rPr>
              <a:t>Credit</a:t>
            </a:r>
            <a:r>
              <a:rPr lang="zh-CN" altLang="en-US" sz="2800" dirty="0">
                <a:solidFill>
                  <a:schemeClr val="tx1"/>
                </a:solidFill>
                <a:latin typeface="NewCenturySchlbk" charset="0"/>
              </a:rPr>
              <a:t> </a:t>
            </a:r>
            <a:r>
              <a:rPr lang="en-US" altLang="zh-CN" sz="2800" dirty="0">
                <a:solidFill>
                  <a:schemeClr val="tx1"/>
                </a:solidFill>
                <a:latin typeface="NewCenturySchlbk" charset="0"/>
              </a:rPr>
              <a:t>Spread</a:t>
            </a:r>
            <a:r>
              <a:rPr lang="zh-CN" altLang="en-US" sz="2800" dirty="0">
                <a:solidFill>
                  <a:schemeClr val="tx1"/>
                </a:solidFill>
                <a:latin typeface="NewCenturySchlbk" charset="0"/>
              </a:rPr>
              <a:t> </a:t>
            </a:r>
            <a:r>
              <a:rPr lang="en-US" altLang="zh-CN" sz="2800" dirty="0">
                <a:solidFill>
                  <a:schemeClr val="tx1"/>
                </a:solidFill>
                <a:latin typeface="NewCenturySchlbk" charset="0"/>
              </a:rPr>
              <a:t>reflects</a:t>
            </a:r>
            <a:r>
              <a:rPr lang="zh-CN" altLang="en-US" sz="2800" dirty="0">
                <a:solidFill>
                  <a:schemeClr val="tx1"/>
                </a:solidFill>
                <a:latin typeface="NewCenturySchlbk" charset="0"/>
              </a:rPr>
              <a:t> </a:t>
            </a:r>
            <a:r>
              <a:rPr lang="en-US" altLang="zh-CN" sz="2800" dirty="0">
                <a:solidFill>
                  <a:schemeClr val="tx1"/>
                </a:solidFill>
                <a:latin typeface="NewCenturySchlbk" charset="0"/>
              </a:rPr>
              <a:t>liquidity</a:t>
            </a:r>
            <a:r>
              <a:rPr lang="zh-CN" altLang="en-US" sz="2800" dirty="0">
                <a:solidFill>
                  <a:schemeClr val="tx1"/>
                </a:solidFill>
                <a:latin typeface="NewCenturySchlbk" charset="0"/>
              </a:rPr>
              <a:t> </a:t>
            </a:r>
            <a:r>
              <a:rPr lang="en-US" altLang="zh-CN" sz="2800" dirty="0">
                <a:solidFill>
                  <a:schemeClr val="tx1"/>
                </a:solidFill>
                <a:latin typeface="NewCenturySchlbk" charset="0"/>
              </a:rPr>
              <a:t>premium</a:t>
            </a:r>
            <a:r>
              <a:rPr lang="zh-CN" altLang="en-US" sz="2800" dirty="0">
                <a:solidFill>
                  <a:schemeClr val="tx1"/>
                </a:solidFill>
                <a:latin typeface="NewCenturySchlbk" charset="0"/>
              </a:rPr>
              <a:t> </a:t>
            </a:r>
            <a:r>
              <a:rPr lang="en-US" altLang="zh-CN" sz="2800" dirty="0">
                <a:solidFill>
                  <a:schemeClr val="tx1"/>
                </a:solidFill>
                <a:latin typeface="NewCenturySchlbk" charset="0"/>
              </a:rPr>
              <a:t>and</a:t>
            </a:r>
            <a:r>
              <a:rPr lang="zh-CN" altLang="en-US" sz="2800" dirty="0">
                <a:solidFill>
                  <a:schemeClr val="tx1"/>
                </a:solidFill>
                <a:latin typeface="NewCenturySchlbk" charset="0"/>
              </a:rPr>
              <a:t> </a:t>
            </a:r>
            <a:r>
              <a:rPr lang="en-US" altLang="zh-CN" sz="2800" dirty="0">
                <a:solidFill>
                  <a:schemeClr val="tx1"/>
                </a:solidFill>
                <a:latin typeface="NewCenturySchlbk" charset="0"/>
              </a:rPr>
              <a:t>default</a:t>
            </a:r>
            <a:r>
              <a:rPr lang="zh-CN" altLang="en-US" sz="2800" dirty="0">
                <a:solidFill>
                  <a:schemeClr val="tx1"/>
                </a:solidFill>
                <a:latin typeface="NewCenturySchlbk" charset="0"/>
              </a:rPr>
              <a:t> </a:t>
            </a:r>
            <a:r>
              <a:rPr lang="en-US" altLang="zh-CN" sz="2800" dirty="0">
                <a:solidFill>
                  <a:schemeClr val="tx1"/>
                </a:solidFill>
                <a:latin typeface="NewCenturySchlbk" charset="0"/>
              </a:rPr>
              <a:t>premium.</a:t>
            </a:r>
            <a:r>
              <a:rPr lang="zh-CN" altLang="en-US" sz="2800" dirty="0">
                <a:solidFill>
                  <a:schemeClr val="tx1"/>
                </a:solidFill>
                <a:latin typeface="NewCenturySchlbk" charset="0"/>
              </a:rPr>
              <a:t> </a:t>
            </a:r>
            <a:endParaRPr lang="en-US" altLang="zh-CN" sz="2800" dirty="0">
              <a:solidFill>
                <a:schemeClr val="tx1"/>
              </a:solidFill>
              <a:latin typeface="NewCenturySchlbk" charset="0"/>
            </a:endParaRPr>
          </a:p>
          <a:p>
            <a:pPr>
              <a:buFont typeface="Wingdings" charset="2"/>
              <a:buChar char="l"/>
            </a:pPr>
            <a:r>
              <a:rPr lang="en-US" altLang="zh-CN" sz="2800" dirty="0">
                <a:solidFill>
                  <a:schemeClr val="tx1"/>
                </a:solidFill>
                <a:latin typeface="NewCenturySchlbk" charset="0"/>
              </a:rPr>
              <a:t>Liquidity</a:t>
            </a:r>
            <a:r>
              <a:rPr lang="zh-CN" altLang="en-US" sz="2800" dirty="0">
                <a:solidFill>
                  <a:schemeClr val="tx1"/>
                </a:solidFill>
                <a:latin typeface="NewCenturySchlbk" charset="0"/>
              </a:rPr>
              <a:t> </a:t>
            </a:r>
            <a:r>
              <a:rPr lang="en-US" altLang="zh-CN" sz="2800" dirty="0">
                <a:solidFill>
                  <a:schemeClr val="tx1"/>
                </a:solidFill>
                <a:latin typeface="NewCenturySchlbk" charset="0"/>
              </a:rPr>
              <a:t>premium</a:t>
            </a:r>
            <a:r>
              <a:rPr lang="zh-CN" altLang="en-US" sz="2800" dirty="0">
                <a:solidFill>
                  <a:schemeClr val="tx1"/>
                </a:solidFill>
                <a:latin typeface="NewCenturySchlbk" charset="0"/>
              </a:rPr>
              <a:t> </a:t>
            </a:r>
            <a:r>
              <a:rPr lang="en-US" altLang="zh-CN" sz="2800" dirty="0">
                <a:solidFill>
                  <a:schemeClr val="tx1"/>
                </a:solidFill>
                <a:latin typeface="NewCenturySchlbk" charset="0"/>
              </a:rPr>
              <a:t>and</a:t>
            </a:r>
            <a:r>
              <a:rPr lang="zh-CN" altLang="en-US" sz="2800" dirty="0">
                <a:solidFill>
                  <a:schemeClr val="tx1"/>
                </a:solidFill>
                <a:latin typeface="NewCenturySchlbk" charset="0"/>
              </a:rPr>
              <a:t> </a:t>
            </a:r>
            <a:r>
              <a:rPr lang="en-US" altLang="zh-CN" sz="2800" dirty="0">
                <a:solidFill>
                  <a:schemeClr val="tx1"/>
                </a:solidFill>
                <a:latin typeface="NewCenturySchlbk" charset="0"/>
              </a:rPr>
              <a:t>default</a:t>
            </a:r>
            <a:r>
              <a:rPr lang="zh-CN" altLang="en-US" sz="2800" dirty="0">
                <a:solidFill>
                  <a:schemeClr val="tx1"/>
                </a:solidFill>
                <a:latin typeface="NewCenturySchlbk" charset="0"/>
              </a:rPr>
              <a:t> </a:t>
            </a:r>
            <a:r>
              <a:rPr lang="en-US" altLang="zh-CN" sz="2800" dirty="0">
                <a:solidFill>
                  <a:schemeClr val="tx1"/>
                </a:solidFill>
                <a:latin typeface="NewCenturySchlbk" charset="0"/>
              </a:rPr>
              <a:t>premium</a:t>
            </a:r>
            <a:r>
              <a:rPr lang="zh-CN" altLang="en-US" sz="2800" dirty="0">
                <a:solidFill>
                  <a:schemeClr val="tx1"/>
                </a:solidFill>
                <a:latin typeface="NewCenturySchlbk" charset="0"/>
              </a:rPr>
              <a:t> </a:t>
            </a:r>
            <a:r>
              <a:rPr lang="en-US" altLang="zh-CN" sz="2800" dirty="0">
                <a:solidFill>
                  <a:schemeClr val="tx1"/>
                </a:solidFill>
                <a:latin typeface="NewCenturySchlbk" charset="0"/>
              </a:rPr>
              <a:t>are</a:t>
            </a:r>
            <a:r>
              <a:rPr lang="zh-CN" altLang="en-US" sz="2800" dirty="0">
                <a:solidFill>
                  <a:schemeClr val="tx1"/>
                </a:solidFill>
                <a:latin typeface="NewCenturySchlbk" charset="0"/>
              </a:rPr>
              <a:t> </a:t>
            </a:r>
            <a:r>
              <a:rPr lang="en-US" altLang="zh-CN" sz="2800" dirty="0">
                <a:solidFill>
                  <a:schemeClr val="tx1"/>
                </a:solidFill>
                <a:latin typeface="NewCenturySchlbk" charset="0"/>
              </a:rPr>
              <a:t>not</a:t>
            </a:r>
            <a:r>
              <a:rPr lang="zh-CN" altLang="en-US" sz="2800" dirty="0">
                <a:solidFill>
                  <a:schemeClr val="tx1"/>
                </a:solidFill>
                <a:latin typeface="NewCenturySchlbk" charset="0"/>
              </a:rPr>
              <a:t> </a:t>
            </a:r>
            <a:r>
              <a:rPr lang="en-US" altLang="zh-CN" sz="2800" dirty="0">
                <a:solidFill>
                  <a:schemeClr val="tx1"/>
                </a:solidFill>
                <a:latin typeface="NewCenturySchlbk" charset="0"/>
              </a:rPr>
              <a:t>independent,</a:t>
            </a:r>
            <a:r>
              <a:rPr lang="zh-CN" altLang="en-US" sz="2800" dirty="0">
                <a:solidFill>
                  <a:schemeClr val="tx1"/>
                </a:solidFill>
                <a:latin typeface="NewCenturySchlbk" charset="0"/>
              </a:rPr>
              <a:t> </a:t>
            </a:r>
            <a:r>
              <a:rPr lang="en-US" altLang="zh-CN" sz="2800" dirty="0">
                <a:solidFill>
                  <a:schemeClr val="tx1"/>
                </a:solidFill>
                <a:latin typeface="NewCenturySchlbk" charset="0"/>
              </a:rPr>
              <a:t>but</a:t>
            </a:r>
            <a:r>
              <a:rPr lang="zh-CN" altLang="en-US" sz="2800" dirty="0">
                <a:solidFill>
                  <a:schemeClr val="tx1"/>
                </a:solidFill>
                <a:latin typeface="NewCenturySchlbk" charset="0"/>
              </a:rPr>
              <a:t> </a:t>
            </a:r>
            <a:r>
              <a:rPr lang="en-US" altLang="zh-CN" sz="2800" dirty="0">
                <a:solidFill>
                  <a:schemeClr val="tx1"/>
                </a:solidFill>
                <a:latin typeface="NewCenturySchlbk" charset="0"/>
              </a:rPr>
              <a:t>instead</a:t>
            </a:r>
            <a:r>
              <a:rPr lang="zh-CN" altLang="en-US" sz="2800" dirty="0">
                <a:solidFill>
                  <a:schemeClr val="tx1"/>
                </a:solidFill>
                <a:latin typeface="NewCenturySchlbk" charset="0"/>
              </a:rPr>
              <a:t> </a:t>
            </a:r>
            <a:r>
              <a:rPr lang="en-US" altLang="zh-CN" sz="2800" dirty="0">
                <a:solidFill>
                  <a:schemeClr val="tx1"/>
                </a:solidFill>
                <a:latin typeface="NewCenturySchlbk" charset="0"/>
              </a:rPr>
              <a:t>interact</a:t>
            </a:r>
            <a:r>
              <a:rPr lang="zh-CN" altLang="en-US" sz="2800" dirty="0">
                <a:solidFill>
                  <a:schemeClr val="tx1"/>
                </a:solidFill>
                <a:latin typeface="NewCenturySchlbk" charset="0"/>
              </a:rPr>
              <a:t> </a:t>
            </a:r>
            <a:r>
              <a:rPr lang="en-US" altLang="zh-CN" sz="2800" dirty="0">
                <a:solidFill>
                  <a:schemeClr val="tx1"/>
                </a:solidFill>
                <a:latin typeface="NewCenturySchlbk" charset="0"/>
              </a:rPr>
              <a:t>with</a:t>
            </a:r>
            <a:r>
              <a:rPr lang="zh-CN" altLang="en-US" sz="2800" dirty="0">
                <a:solidFill>
                  <a:schemeClr val="tx1"/>
                </a:solidFill>
                <a:latin typeface="NewCenturySchlbk" charset="0"/>
              </a:rPr>
              <a:t> </a:t>
            </a:r>
            <a:r>
              <a:rPr lang="en-US" altLang="zh-CN" sz="2800" dirty="0">
                <a:solidFill>
                  <a:schemeClr val="tx1"/>
                </a:solidFill>
                <a:latin typeface="NewCenturySchlbk" charset="0"/>
              </a:rPr>
              <a:t>each</a:t>
            </a:r>
            <a:r>
              <a:rPr lang="zh-CN" altLang="en-US" sz="2800" dirty="0">
                <a:solidFill>
                  <a:schemeClr val="tx1"/>
                </a:solidFill>
                <a:latin typeface="NewCenturySchlbk" charset="0"/>
              </a:rPr>
              <a:t> </a:t>
            </a:r>
            <a:r>
              <a:rPr lang="en-US" altLang="zh-CN" sz="2800" dirty="0">
                <a:solidFill>
                  <a:schemeClr val="tx1"/>
                </a:solidFill>
                <a:latin typeface="NewCenturySchlbk" charset="0"/>
              </a:rPr>
              <a:t>other.</a:t>
            </a:r>
            <a:r>
              <a:rPr lang="zh-CN" altLang="en-US" sz="2800" dirty="0">
                <a:solidFill>
                  <a:schemeClr val="tx1"/>
                </a:solidFill>
                <a:latin typeface="NewCenturySchlbk" charset="0"/>
              </a:rPr>
              <a:t> </a:t>
            </a:r>
            <a:endParaRPr lang="en-US" altLang="zh-CN" sz="2800" dirty="0">
              <a:solidFill>
                <a:schemeClr val="tx1"/>
              </a:solidFill>
              <a:latin typeface="NewCenturySchlbk" charset="0"/>
            </a:endParaRPr>
          </a:p>
          <a:p>
            <a:pPr>
              <a:buFont typeface="Wingdings" charset="2"/>
              <a:buChar char="l"/>
            </a:pPr>
            <a:r>
              <a:rPr lang="en-US" altLang="zh-CN" sz="2800" dirty="0">
                <a:solidFill>
                  <a:schemeClr val="tx1"/>
                </a:solidFill>
                <a:latin typeface="NewCenturySchlbk" charset="0"/>
              </a:rPr>
              <a:t>Deterioration</a:t>
            </a:r>
            <a:r>
              <a:rPr lang="zh-CN" altLang="en-US" sz="2800" dirty="0">
                <a:solidFill>
                  <a:schemeClr val="tx1"/>
                </a:solidFill>
                <a:latin typeface="NewCenturySchlbk" charset="0"/>
              </a:rPr>
              <a:t> </a:t>
            </a:r>
            <a:r>
              <a:rPr lang="en-US" altLang="zh-CN" sz="2800" dirty="0">
                <a:solidFill>
                  <a:schemeClr val="tx1"/>
                </a:solidFill>
                <a:latin typeface="NewCenturySchlbk" charset="0"/>
              </a:rPr>
              <a:t>in</a:t>
            </a:r>
            <a:r>
              <a:rPr lang="zh-CN" altLang="en-US" sz="2800" dirty="0">
                <a:solidFill>
                  <a:schemeClr val="tx1"/>
                </a:solidFill>
                <a:latin typeface="NewCenturySchlbk" charset="0"/>
              </a:rPr>
              <a:t> </a:t>
            </a:r>
            <a:r>
              <a:rPr lang="en-US" altLang="zh-CN" sz="2800" dirty="0">
                <a:solidFill>
                  <a:schemeClr val="tx1"/>
                </a:solidFill>
                <a:latin typeface="NewCenturySchlbk" charset="0"/>
              </a:rPr>
              <a:t>liquidity</a:t>
            </a:r>
            <a:r>
              <a:rPr lang="zh-CN" altLang="en-US" sz="2800" dirty="0">
                <a:solidFill>
                  <a:schemeClr val="tx1"/>
                </a:solidFill>
                <a:latin typeface="NewCenturySchlbk" charset="0"/>
              </a:rPr>
              <a:t> </a:t>
            </a:r>
            <a:r>
              <a:rPr lang="en-US" altLang="zh-CN" sz="2800" dirty="0">
                <a:solidFill>
                  <a:schemeClr val="tx1"/>
                </a:solidFill>
                <a:latin typeface="NewCenturySchlbk" charset="0"/>
              </a:rPr>
              <a:t>will</a:t>
            </a:r>
            <a:r>
              <a:rPr lang="zh-CN" altLang="en-US" sz="2800" dirty="0">
                <a:solidFill>
                  <a:schemeClr val="tx1"/>
                </a:solidFill>
                <a:latin typeface="NewCenturySchlbk" charset="0"/>
              </a:rPr>
              <a:t> </a:t>
            </a:r>
            <a:r>
              <a:rPr lang="en-US" altLang="zh-CN" sz="2800" dirty="0">
                <a:solidFill>
                  <a:schemeClr val="tx1"/>
                </a:solidFill>
                <a:latin typeface="NewCenturySchlbk" charset="0"/>
              </a:rPr>
              <a:t>increase</a:t>
            </a:r>
            <a:r>
              <a:rPr lang="zh-CN" altLang="en-US" sz="2800" dirty="0">
                <a:solidFill>
                  <a:schemeClr val="tx1"/>
                </a:solidFill>
                <a:latin typeface="NewCenturySchlbk" charset="0"/>
              </a:rPr>
              <a:t> </a:t>
            </a:r>
            <a:r>
              <a:rPr lang="en-US" altLang="zh-CN" sz="2800" dirty="0">
                <a:solidFill>
                  <a:schemeClr val="tx1"/>
                </a:solidFill>
                <a:latin typeface="NewCenturySchlbk" charset="0"/>
              </a:rPr>
              <a:t>default</a:t>
            </a:r>
            <a:r>
              <a:rPr lang="zh-CN" altLang="en-US" sz="2800" dirty="0">
                <a:solidFill>
                  <a:schemeClr val="tx1"/>
                </a:solidFill>
                <a:latin typeface="NewCenturySchlbk" charset="0"/>
              </a:rPr>
              <a:t> </a:t>
            </a:r>
            <a:r>
              <a:rPr lang="en-US" altLang="zh-CN" sz="2800" dirty="0">
                <a:solidFill>
                  <a:schemeClr val="tx1"/>
                </a:solidFill>
                <a:latin typeface="NewCenturySchlbk" charset="0"/>
              </a:rPr>
              <a:t>premium</a:t>
            </a:r>
            <a:r>
              <a:rPr lang="zh-CN" altLang="en-US" sz="2800" dirty="0">
                <a:solidFill>
                  <a:schemeClr val="tx1"/>
                </a:solidFill>
                <a:latin typeface="NewCenturySchlbk" charset="0"/>
              </a:rPr>
              <a:t> </a:t>
            </a:r>
            <a:r>
              <a:rPr lang="en-US" altLang="zh-CN" sz="2800" dirty="0">
                <a:solidFill>
                  <a:schemeClr val="tx1"/>
                </a:solidFill>
                <a:latin typeface="NewCenturySchlbk" charset="0"/>
              </a:rPr>
              <a:t>through</a:t>
            </a:r>
            <a:r>
              <a:rPr lang="zh-CN" altLang="en-US" sz="2800" dirty="0">
                <a:solidFill>
                  <a:schemeClr val="tx1"/>
                </a:solidFill>
                <a:latin typeface="NewCenturySchlbk" charset="0"/>
              </a:rPr>
              <a:t> </a:t>
            </a:r>
            <a:r>
              <a:rPr lang="en-US" altLang="zh-CN" sz="2800" dirty="0">
                <a:solidFill>
                  <a:schemeClr val="tx1"/>
                </a:solidFill>
                <a:latin typeface="NewCenturySchlbk" charset="0"/>
              </a:rPr>
              <a:t>rollover</a:t>
            </a:r>
            <a:r>
              <a:rPr lang="zh-CN" altLang="en-US" sz="2800" dirty="0">
                <a:solidFill>
                  <a:schemeClr val="tx1"/>
                </a:solidFill>
                <a:latin typeface="NewCenturySchlbk" charset="0"/>
              </a:rPr>
              <a:t> </a:t>
            </a:r>
            <a:r>
              <a:rPr lang="en-US" altLang="zh-CN" sz="2800" dirty="0">
                <a:solidFill>
                  <a:schemeClr val="tx1"/>
                </a:solidFill>
                <a:latin typeface="NewCenturySchlbk" charset="0"/>
              </a:rPr>
              <a:t>risk.</a:t>
            </a:r>
            <a:r>
              <a:rPr lang="zh-CN" altLang="en-US" sz="2800" dirty="0">
                <a:solidFill>
                  <a:schemeClr val="tx1"/>
                </a:solidFill>
                <a:latin typeface="NewCenturySchlbk" charset="0"/>
              </a:rPr>
              <a:t> </a:t>
            </a:r>
            <a:r>
              <a:rPr lang="en-US" altLang="zh-CN" sz="2800" dirty="0">
                <a:solidFill>
                  <a:schemeClr val="tx1"/>
                </a:solidFill>
                <a:latin typeface="NewCenturySchlbk" charset="0"/>
              </a:rPr>
              <a:t>This</a:t>
            </a:r>
            <a:r>
              <a:rPr lang="zh-CN" altLang="en-US" sz="2800" dirty="0">
                <a:solidFill>
                  <a:schemeClr val="tx1"/>
                </a:solidFill>
                <a:latin typeface="NewCenturySchlbk" charset="0"/>
              </a:rPr>
              <a:t> </a:t>
            </a:r>
            <a:r>
              <a:rPr lang="en-US" altLang="zh-CN" sz="2800" dirty="0">
                <a:solidFill>
                  <a:schemeClr val="tx1"/>
                </a:solidFill>
                <a:latin typeface="NewCenturySchlbk" charset="0"/>
              </a:rPr>
              <a:t>interaction</a:t>
            </a:r>
            <a:r>
              <a:rPr lang="zh-CN" altLang="en-US" sz="2800" dirty="0">
                <a:solidFill>
                  <a:schemeClr val="tx1"/>
                </a:solidFill>
                <a:latin typeface="NewCenturySchlbk" charset="0"/>
              </a:rPr>
              <a:t> </a:t>
            </a:r>
            <a:r>
              <a:rPr lang="en-US" altLang="zh-CN" sz="2800" dirty="0">
                <a:solidFill>
                  <a:schemeClr val="tx1"/>
                </a:solidFill>
                <a:latin typeface="NewCenturySchlbk" charset="0"/>
              </a:rPr>
              <a:t>originates</a:t>
            </a:r>
            <a:r>
              <a:rPr lang="zh-CN" altLang="en-US" sz="2800" dirty="0">
                <a:solidFill>
                  <a:schemeClr val="tx1"/>
                </a:solidFill>
                <a:latin typeface="NewCenturySchlbk" charset="0"/>
              </a:rPr>
              <a:t> </a:t>
            </a:r>
            <a:r>
              <a:rPr lang="en-US" altLang="zh-CN" sz="2800" dirty="0">
                <a:solidFill>
                  <a:schemeClr val="tx1"/>
                </a:solidFill>
                <a:latin typeface="NewCenturySchlbk" charset="0"/>
              </a:rPr>
              <a:t>from</a:t>
            </a:r>
            <a:r>
              <a:rPr lang="zh-CN" altLang="en-US" sz="2800" dirty="0">
                <a:solidFill>
                  <a:schemeClr val="tx1"/>
                </a:solidFill>
                <a:latin typeface="NewCenturySchlbk" charset="0"/>
              </a:rPr>
              <a:t> </a:t>
            </a:r>
            <a:r>
              <a:rPr lang="en-US" altLang="zh-CN" sz="2800" dirty="0">
                <a:solidFill>
                  <a:schemeClr val="tx1"/>
                </a:solidFill>
                <a:latin typeface="NewCenturySchlbk" charset="0"/>
              </a:rPr>
              <a:t>the</a:t>
            </a:r>
            <a:r>
              <a:rPr lang="zh-CN" altLang="en-US" sz="2800" dirty="0">
                <a:solidFill>
                  <a:schemeClr val="tx1"/>
                </a:solidFill>
                <a:latin typeface="NewCenturySchlbk" charset="0"/>
              </a:rPr>
              <a:t> </a:t>
            </a:r>
            <a:r>
              <a:rPr lang="en-US" altLang="zh-CN" sz="2800" dirty="0">
                <a:solidFill>
                  <a:schemeClr val="tx1"/>
                </a:solidFill>
                <a:latin typeface="NewCenturySchlbk" charset="0"/>
              </a:rPr>
              <a:t>conflict</a:t>
            </a:r>
            <a:r>
              <a:rPr lang="zh-CN" altLang="en-US" sz="2800" dirty="0">
                <a:solidFill>
                  <a:schemeClr val="tx1"/>
                </a:solidFill>
                <a:latin typeface="NewCenturySchlbk" charset="0"/>
              </a:rPr>
              <a:t> </a:t>
            </a:r>
            <a:r>
              <a:rPr lang="en-US" altLang="zh-CN" sz="2800" dirty="0">
                <a:solidFill>
                  <a:schemeClr val="tx1"/>
                </a:solidFill>
                <a:latin typeface="NewCenturySchlbk" charset="0"/>
              </a:rPr>
              <a:t>of</a:t>
            </a:r>
            <a:r>
              <a:rPr lang="zh-CN" altLang="en-US" sz="2800" dirty="0">
                <a:solidFill>
                  <a:schemeClr val="tx1"/>
                </a:solidFill>
                <a:latin typeface="NewCenturySchlbk" charset="0"/>
              </a:rPr>
              <a:t> </a:t>
            </a:r>
            <a:r>
              <a:rPr lang="en-US" altLang="zh-CN" sz="2800" dirty="0">
                <a:solidFill>
                  <a:schemeClr val="tx1"/>
                </a:solidFill>
                <a:latin typeface="NewCenturySchlbk" charset="0"/>
              </a:rPr>
              <a:t>interest</a:t>
            </a:r>
            <a:r>
              <a:rPr lang="zh-CN" altLang="en-US" sz="2800" dirty="0">
                <a:solidFill>
                  <a:schemeClr val="tx1"/>
                </a:solidFill>
                <a:latin typeface="NewCenturySchlbk" charset="0"/>
              </a:rPr>
              <a:t> </a:t>
            </a:r>
            <a:r>
              <a:rPr lang="en-US" altLang="zh-CN" sz="2800" dirty="0">
                <a:solidFill>
                  <a:schemeClr val="tx1"/>
                </a:solidFill>
                <a:latin typeface="NewCenturySchlbk" charset="0"/>
              </a:rPr>
              <a:t>of</a:t>
            </a:r>
            <a:r>
              <a:rPr lang="zh-CN" altLang="en-US" sz="2800" dirty="0">
                <a:solidFill>
                  <a:schemeClr val="tx1"/>
                </a:solidFill>
                <a:latin typeface="NewCenturySchlbk" charset="0"/>
              </a:rPr>
              <a:t> </a:t>
            </a:r>
            <a:r>
              <a:rPr lang="en-US" altLang="zh-CN" sz="2800" dirty="0">
                <a:solidFill>
                  <a:schemeClr val="tx1"/>
                </a:solidFill>
                <a:latin typeface="NewCenturySchlbk" charset="0"/>
              </a:rPr>
              <a:t>equity</a:t>
            </a:r>
            <a:r>
              <a:rPr lang="zh-CN" altLang="en-US" sz="2800" dirty="0">
                <a:solidFill>
                  <a:schemeClr val="tx1"/>
                </a:solidFill>
                <a:latin typeface="NewCenturySchlbk" charset="0"/>
              </a:rPr>
              <a:t> </a:t>
            </a:r>
            <a:r>
              <a:rPr lang="en-US" altLang="zh-CN" sz="2800" dirty="0">
                <a:solidFill>
                  <a:schemeClr val="tx1"/>
                </a:solidFill>
                <a:latin typeface="NewCenturySchlbk" charset="0"/>
              </a:rPr>
              <a:t>holders</a:t>
            </a:r>
            <a:r>
              <a:rPr lang="zh-CN" altLang="en-US" sz="2800" dirty="0">
                <a:solidFill>
                  <a:schemeClr val="tx1"/>
                </a:solidFill>
                <a:latin typeface="NewCenturySchlbk" charset="0"/>
              </a:rPr>
              <a:t> </a:t>
            </a:r>
            <a:r>
              <a:rPr lang="en-US" altLang="zh-CN" sz="2800" dirty="0">
                <a:solidFill>
                  <a:schemeClr val="tx1"/>
                </a:solidFill>
                <a:latin typeface="NewCenturySchlbk" charset="0"/>
              </a:rPr>
              <a:t>and</a:t>
            </a:r>
            <a:r>
              <a:rPr lang="zh-CN" altLang="en-US" sz="2800" dirty="0">
                <a:solidFill>
                  <a:schemeClr val="tx1"/>
                </a:solidFill>
                <a:latin typeface="NewCenturySchlbk" charset="0"/>
              </a:rPr>
              <a:t> </a:t>
            </a:r>
            <a:r>
              <a:rPr lang="en-US" altLang="zh-CN" sz="2800" dirty="0">
                <a:solidFill>
                  <a:schemeClr val="tx1"/>
                </a:solidFill>
                <a:latin typeface="NewCenturySchlbk" charset="0"/>
              </a:rPr>
              <a:t>debt</a:t>
            </a:r>
            <a:r>
              <a:rPr lang="zh-CN" altLang="en-US" sz="2800" dirty="0">
                <a:solidFill>
                  <a:schemeClr val="tx1"/>
                </a:solidFill>
                <a:latin typeface="NewCenturySchlbk" charset="0"/>
              </a:rPr>
              <a:t> </a:t>
            </a:r>
            <a:r>
              <a:rPr lang="en-US" altLang="zh-CN" sz="2800" dirty="0">
                <a:solidFill>
                  <a:schemeClr val="tx1"/>
                </a:solidFill>
                <a:latin typeface="NewCenturySchlbk" charset="0"/>
              </a:rPr>
              <a:t>holders</a:t>
            </a:r>
            <a:r>
              <a:rPr lang="en-US" altLang="zh-CN" sz="2800" dirty="0" smtClean="0">
                <a:solidFill>
                  <a:schemeClr val="tx1"/>
                </a:solidFill>
                <a:latin typeface="NewCenturySchlbk" charset="0"/>
              </a:rPr>
              <a:t>.</a:t>
            </a:r>
          </a:p>
          <a:p>
            <a:pPr>
              <a:buFont typeface="Wingdings" charset="2"/>
              <a:buChar char="l"/>
            </a:pPr>
            <a:r>
              <a:rPr lang="en-US" altLang="zh-CN" sz="2800" dirty="0" smtClean="0">
                <a:solidFill>
                  <a:schemeClr val="tx1"/>
                </a:solidFill>
                <a:latin typeface="NewCenturySchlbk" charset="0"/>
              </a:rPr>
              <a:t>Shorter</a:t>
            </a:r>
            <a:r>
              <a:rPr lang="zh-CN" altLang="en-US" sz="2800" dirty="0" smtClean="0">
                <a:solidFill>
                  <a:schemeClr val="tx1"/>
                </a:solidFill>
                <a:latin typeface="NewCenturySchlbk" charset="0"/>
              </a:rPr>
              <a:t> </a:t>
            </a:r>
            <a:r>
              <a:rPr lang="en-US" altLang="zh-CN" sz="2800" dirty="0" smtClean="0">
                <a:solidFill>
                  <a:schemeClr val="tx1"/>
                </a:solidFill>
                <a:latin typeface="NewCenturySchlbk" charset="0"/>
              </a:rPr>
              <a:t>maturity</a:t>
            </a:r>
            <a:r>
              <a:rPr lang="zh-CN" altLang="en-US" sz="2800" dirty="0" smtClean="0">
                <a:solidFill>
                  <a:schemeClr val="tx1"/>
                </a:solidFill>
                <a:latin typeface="NewCenturySchlbk" charset="0"/>
              </a:rPr>
              <a:t> </a:t>
            </a:r>
            <a:r>
              <a:rPr lang="en-US" altLang="zh-CN" sz="2800" dirty="0" smtClean="0">
                <a:solidFill>
                  <a:schemeClr val="tx1"/>
                </a:solidFill>
                <a:latin typeface="NewCenturySchlbk" charset="0"/>
              </a:rPr>
              <a:t>for</a:t>
            </a:r>
            <a:r>
              <a:rPr lang="zh-CN" altLang="en-US" sz="2800" dirty="0" smtClean="0">
                <a:solidFill>
                  <a:schemeClr val="tx1"/>
                </a:solidFill>
                <a:latin typeface="NewCenturySchlbk" charset="0"/>
              </a:rPr>
              <a:t> </a:t>
            </a:r>
            <a:r>
              <a:rPr lang="en-US" altLang="zh-CN" sz="2800" dirty="0" smtClean="0">
                <a:solidFill>
                  <a:schemeClr val="tx1"/>
                </a:solidFill>
                <a:latin typeface="NewCenturySchlbk" charset="0"/>
              </a:rPr>
              <a:t>all</a:t>
            </a:r>
            <a:r>
              <a:rPr lang="zh-CN" altLang="en-US" sz="2800" dirty="0" smtClean="0">
                <a:solidFill>
                  <a:schemeClr val="tx1"/>
                </a:solidFill>
                <a:latin typeface="NewCenturySchlbk" charset="0"/>
              </a:rPr>
              <a:t> </a:t>
            </a:r>
            <a:r>
              <a:rPr lang="en-US" altLang="zh-CN" sz="2800" dirty="0" smtClean="0">
                <a:solidFill>
                  <a:schemeClr val="tx1"/>
                </a:solidFill>
                <a:latin typeface="NewCenturySchlbk" charset="0"/>
              </a:rPr>
              <a:t>bonds</a:t>
            </a:r>
            <a:r>
              <a:rPr lang="zh-CN" altLang="en-US" sz="2800" dirty="0" smtClean="0">
                <a:solidFill>
                  <a:schemeClr val="tx1"/>
                </a:solidFill>
                <a:latin typeface="NewCenturySchlbk" charset="0"/>
              </a:rPr>
              <a:t> </a:t>
            </a:r>
            <a:r>
              <a:rPr lang="en-US" altLang="zh-CN" sz="2800" dirty="0" smtClean="0">
                <a:solidFill>
                  <a:schemeClr val="tx1"/>
                </a:solidFill>
                <a:latin typeface="NewCenturySchlbk" charset="0"/>
              </a:rPr>
              <a:t>issued</a:t>
            </a:r>
            <a:r>
              <a:rPr lang="zh-CN" altLang="en-US" sz="2800" dirty="0" smtClean="0">
                <a:solidFill>
                  <a:schemeClr val="tx1"/>
                </a:solidFill>
                <a:latin typeface="NewCenturySchlbk" charset="0"/>
              </a:rPr>
              <a:t> </a:t>
            </a:r>
            <a:r>
              <a:rPr lang="en-US" altLang="zh-CN" sz="2800" dirty="0" smtClean="0">
                <a:solidFill>
                  <a:schemeClr val="tx1"/>
                </a:solidFill>
                <a:latin typeface="NewCenturySchlbk" charset="0"/>
              </a:rPr>
              <a:t>by</a:t>
            </a:r>
            <a:r>
              <a:rPr lang="zh-CN" altLang="en-US" sz="2800" dirty="0" smtClean="0">
                <a:solidFill>
                  <a:schemeClr val="tx1"/>
                </a:solidFill>
                <a:latin typeface="NewCenturySchlbk" charset="0"/>
              </a:rPr>
              <a:t> </a:t>
            </a:r>
            <a:r>
              <a:rPr lang="en-US" altLang="zh-CN" sz="2800" dirty="0" smtClean="0">
                <a:solidFill>
                  <a:schemeClr val="tx1"/>
                </a:solidFill>
                <a:latin typeface="NewCenturySchlbk" charset="0"/>
              </a:rPr>
              <a:t>a</a:t>
            </a:r>
            <a:r>
              <a:rPr lang="zh-CN" altLang="en-US" sz="2800" dirty="0" smtClean="0">
                <a:solidFill>
                  <a:schemeClr val="tx1"/>
                </a:solidFill>
                <a:latin typeface="NewCenturySchlbk" charset="0"/>
              </a:rPr>
              <a:t> </a:t>
            </a:r>
            <a:r>
              <a:rPr lang="en-US" altLang="zh-CN" sz="2800" dirty="0" smtClean="0">
                <a:solidFill>
                  <a:schemeClr val="tx1"/>
                </a:solidFill>
                <a:latin typeface="NewCenturySchlbk" charset="0"/>
              </a:rPr>
              <a:t>firm</a:t>
            </a:r>
            <a:r>
              <a:rPr lang="zh-CN" altLang="en-US" sz="2800" dirty="0" smtClean="0">
                <a:solidFill>
                  <a:schemeClr val="tx1"/>
                </a:solidFill>
                <a:latin typeface="NewCenturySchlbk" charset="0"/>
              </a:rPr>
              <a:t> </a:t>
            </a:r>
            <a:r>
              <a:rPr lang="en-US" altLang="zh-CN" sz="2800" dirty="0" smtClean="0">
                <a:solidFill>
                  <a:schemeClr val="tx1"/>
                </a:solidFill>
                <a:latin typeface="NewCenturySchlbk" charset="0"/>
              </a:rPr>
              <a:t>exacerbates</a:t>
            </a:r>
            <a:r>
              <a:rPr lang="zh-CN" altLang="en-US" sz="2800" dirty="0" smtClean="0">
                <a:solidFill>
                  <a:schemeClr val="tx1"/>
                </a:solidFill>
                <a:latin typeface="NewCenturySchlbk" charset="0"/>
              </a:rPr>
              <a:t> </a:t>
            </a:r>
            <a:r>
              <a:rPr lang="en-US" altLang="zh-CN" sz="2800" dirty="0" smtClean="0">
                <a:solidFill>
                  <a:schemeClr val="tx1"/>
                </a:solidFill>
                <a:latin typeface="NewCenturySchlbk" charset="0"/>
              </a:rPr>
              <a:t>its</a:t>
            </a:r>
            <a:r>
              <a:rPr lang="zh-CN" altLang="en-US" sz="2800" dirty="0" smtClean="0">
                <a:solidFill>
                  <a:schemeClr val="tx1"/>
                </a:solidFill>
                <a:latin typeface="NewCenturySchlbk" charset="0"/>
              </a:rPr>
              <a:t> </a:t>
            </a:r>
            <a:r>
              <a:rPr lang="en-US" altLang="zh-CN" sz="2800" dirty="0" smtClean="0">
                <a:solidFill>
                  <a:schemeClr val="tx1"/>
                </a:solidFill>
                <a:latin typeface="NewCenturySchlbk" charset="0"/>
              </a:rPr>
              <a:t>rollover</a:t>
            </a:r>
            <a:r>
              <a:rPr lang="zh-CN" altLang="en-US" sz="2800" dirty="0" smtClean="0">
                <a:solidFill>
                  <a:schemeClr val="tx1"/>
                </a:solidFill>
                <a:latin typeface="NewCenturySchlbk" charset="0"/>
              </a:rPr>
              <a:t> </a:t>
            </a:r>
            <a:r>
              <a:rPr lang="en-US" altLang="zh-CN" sz="2800" dirty="0" smtClean="0">
                <a:solidFill>
                  <a:schemeClr val="tx1"/>
                </a:solidFill>
                <a:latin typeface="NewCenturySchlbk" charset="0"/>
              </a:rPr>
              <a:t>risk</a:t>
            </a:r>
            <a:r>
              <a:rPr lang="zh-CN" altLang="en-US" sz="2800" dirty="0" smtClean="0">
                <a:solidFill>
                  <a:schemeClr val="tx1"/>
                </a:solidFill>
                <a:latin typeface="NewCenturySchlbk" charset="0"/>
              </a:rPr>
              <a:t> </a:t>
            </a:r>
            <a:endParaRPr lang="en-US" altLang="zh-CN" sz="2800" dirty="0">
              <a:solidFill>
                <a:schemeClr val="tx1"/>
              </a:solidFill>
              <a:latin typeface="NewCenturySchlbk" charset="0"/>
            </a:endParaRPr>
          </a:p>
          <a:p>
            <a:pPr>
              <a:buFont typeface="Wingdings" charset="2"/>
              <a:buChar char="l"/>
            </a:pPr>
            <a:endParaRPr lang="en-US" altLang="zh-CN" sz="2800" dirty="0">
              <a:solidFill>
                <a:schemeClr val="tx1"/>
              </a:solidFill>
              <a:latin typeface="NewCenturySchlbk" charset="0"/>
            </a:endParaRPr>
          </a:p>
          <a:p>
            <a:pPr>
              <a:buFont typeface="Wingdings" charset="2"/>
              <a:buChar char="l"/>
            </a:pPr>
            <a:endParaRPr kumimoji="1" lang="zh-CN" altLang="en-US" sz="3600" dirty="0"/>
          </a:p>
        </p:txBody>
      </p:sp>
      <p:sp>
        <p:nvSpPr>
          <p:cNvPr id="4" name="矩形 3"/>
          <p:cNvSpPr/>
          <p:nvPr/>
        </p:nvSpPr>
        <p:spPr>
          <a:xfrm>
            <a:off x="4866180" y="998813"/>
            <a:ext cx="1855893" cy="646331"/>
          </a:xfrm>
          <a:prstGeom prst="rect">
            <a:avLst/>
          </a:prstGeom>
        </p:spPr>
        <p:txBody>
          <a:bodyPr wrap="none">
            <a:spAutoFit/>
          </a:bodyPr>
          <a:lstStyle/>
          <a:p>
            <a:pPr>
              <a:lnSpc>
                <a:spcPct val="150000"/>
              </a:lnSpc>
            </a:pPr>
            <a:r>
              <a:rPr lang="en-US" altLang="zh-CN" sz="2400" b="1" dirty="0">
                <a:latin typeface="NewCenturySchlbk" charset="0"/>
              </a:rPr>
              <a:t>Introduction</a:t>
            </a:r>
          </a:p>
        </p:txBody>
      </p:sp>
    </p:spTree>
    <p:extLst>
      <p:ext uri="{BB962C8B-B14F-4D97-AF65-F5344CB8AC3E}">
        <p14:creationId xmlns:p14="http://schemas.microsoft.com/office/powerpoint/2010/main" val="131432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2174" y="2251869"/>
            <a:ext cx="2654300" cy="749300"/>
          </a:xfrm>
        </p:spPr>
      </p:pic>
      <p:sp>
        <p:nvSpPr>
          <p:cNvPr id="6" name="矩形 5"/>
          <p:cNvSpPr/>
          <p:nvPr/>
        </p:nvSpPr>
        <p:spPr>
          <a:xfrm>
            <a:off x="963956" y="1882537"/>
            <a:ext cx="1591141" cy="369332"/>
          </a:xfrm>
          <a:prstGeom prst="rect">
            <a:avLst/>
          </a:prstGeom>
        </p:spPr>
        <p:txBody>
          <a:bodyPr wrap="none">
            <a:spAutoFit/>
          </a:bodyPr>
          <a:lstStyle/>
          <a:p>
            <a:r>
              <a:rPr lang="en-US" altLang="zh-CN" i="1" dirty="0">
                <a:latin typeface="NewCenturySchlbk" charset="0"/>
              </a:rPr>
              <a:t>A. Firm Assets </a:t>
            </a:r>
            <a:endParaRPr lang="en-US" altLang="zh-CN" dirty="0"/>
          </a:p>
        </p:txBody>
      </p:sp>
      <p:sp>
        <p:nvSpPr>
          <p:cNvPr id="7" name="矩形 6"/>
          <p:cNvSpPr/>
          <p:nvPr/>
        </p:nvSpPr>
        <p:spPr>
          <a:xfrm>
            <a:off x="963956" y="3185835"/>
            <a:ext cx="2875595" cy="369332"/>
          </a:xfrm>
          <a:prstGeom prst="rect">
            <a:avLst/>
          </a:prstGeom>
        </p:spPr>
        <p:txBody>
          <a:bodyPr wrap="none">
            <a:spAutoFit/>
          </a:bodyPr>
          <a:lstStyle/>
          <a:p>
            <a:r>
              <a:rPr lang="en-US" altLang="zh-CN" i="1" dirty="0">
                <a:latin typeface="NewCenturySchlbk" charset="0"/>
              </a:rPr>
              <a:t>B. Stationary Debt Structure </a:t>
            </a:r>
            <a:endParaRPr lang="en-US" altLang="zh-CN" dirty="0"/>
          </a:p>
        </p:txBody>
      </p:sp>
      <p:sp>
        <p:nvSpPr>
          <p:cNvPr id="8" name="矩形 7"/>
          <p:cNvSpPr/>
          <p:nvPr/>
        </p:nvSpPr>
        <p:spPr>
          <a:xfrm>
            <a:off x="1759526" y="3739833"/>
            <a:ext cx="8335450" cy="923330"/>
          </a:xfrm>
          <a:prstGeom prst="rect">
            <a:avLst/>
          </a:prstGeom>
        </p:spPr>
        <p:txBody>
          <a:bodyPr wrap="square">
            <a:spAutoFit/>
          </a:bodyPr>
          <a:lstStyle/>
          <a:p>
            <a:r>
              <a:rPr lang="en-US" altLang="zh-CN" dirty="0">
                <a:latin typeface="NewCenturySchlbk" charset="0"/>
              </a:rPr>
              <a:t>we assume that the firm commits to a stationary debt structure denoted by (</a:t>
            </a:r>
            <a:r>
              <a:rPr lang="en-US" altLang="zh-CN" i="1" dirty="0">
                <a:latin typeface="NewCenturySchlbk" charset="0"/>
              </a:rPr>
              <a:t>C</a:t>
            </a:r>
            <a:r>
              <a:rPr lang="en-US" altLang="zh-CN" dirty="0">
                <a:latin typeface="RMTMI" charset="0"/>
              </a:rPr>
              <a:t>, </a:t>
            </a:r>
            <a:r>
              <a:rPr lang="en-US" altLang="zh-CN" i="1" dirty="0">
                <a:latin typeface="NewCenturySchlbk" charset="0"/>
              </a:rPr>
              <a:t>P</a:t>
            </a:r>
            <a:r>
              <a:rPr lang="en-US" altLang="zh-CN" dirty="0">
                <a:latin typeface="RMTMI" charset="0"/>
              </a:rPr>
              <a:t>, </a:t>
            </a:r>
            <a:r>
              <a:rPr lang="en-US" altLang="zh-CN" i="1" dirty="0">
                <a:latin typeface="NewCenturySchlbk" charset="0"/>
              </a:rPr>
              <a:t>m</a:t>
            </a:r>
            <a:r>
              <a:rPr lang="en-US" altLang="zh-CN" dirty="0">
                <a:latin typeface="NewCenturySchlbk" charset="0"/>
              </a:rPr>
              <a:t>). and expirations of the bonds are uniformly spread out over time. </a:t>
            </a:r>
          </a:p>
          <a:p>
            <a:endParaRPr lang="en-US" altLang="zh-CN" dirty="0"/>
          </a:p>
        </p:txBody>
      </p:sp>
      <p:sp>
        <p:nvSpPr>
          <p:cNvPr id="9" name="矩形 8"/>
          <p:cNvSpPr/>
          <p:nvPr/>
        </p:nvSpPr>
        <p:spPr>
          <a:xfrm>
            <a:off x="1759526" y="4391936"/>
            <a:ext cx="5467048" cy="646331"/>
          </a:xfrm>
          <a:prstGeom prst="rect">
            <a:avLst/>
          </a:prstGeom>
        </p:spPr>
        <p:txBody>
          <a:bodyPr wrap="square">
            <a:spAutoFit/>
          </a:bodyPr>
          <a:lstStyle/>
          <a:p>
            <a:r>
              <a:rPr lang="en-US" altLang="zh-CN" dirty="0" smtClean="0">
                <a:latin typeface="NewCenturySchlbk" charset="0"/>
              </a:rPr>
              <a:t>Each </a:t>
            </a:r>
            <a:r>
              <a:rPr lang="en-US" altLang="zh-CN" dirty="0">
                <a:latin typeface="NewCenturySchlbk" charset="0"/>
              </a:rPr>
              <a:t>unit thus has a </a:t>
            </a:r>
            <a:r>
              <a:rPr lang="en-US" altLang="zh-CN" dirty="0" smtClean="0">
                <a:latin typeface="NewCenturySchlbk" charset="0"/>
              </a:rPr>
              <a:t>principal</a:t>
            </a:r>
            <a:r>
              <a:rPr lang="zh-CN" altLang="en-US" dirty="0" smtClean="0">
                <a:latin typeface="NewCenturySchlbk" charset="0"/>
              </a:rPr>
              <a:t> </a:t>
            </a:r>
            <a:r>
              <a:rPr lang="en-US" altLang="zh-CN" dirty="0">
                <a:latin typeface="NewCenturySchlbk" charset="0"/>
              </a:rPr>
              <a:t>value of </a:t>
            </a:r>
          </a:p>
          <a:p>
            <a:r>
              <a:rPr lang="en-US" altLang="zh-CN" dirty="0" smtClean="0">
                <a:latin typeface="NewCenturySchlbk" charset="0"/>
              </a:rPr>
              <a:t> </a:t>
            </a:r>
            <a:endParaRPr lang="en-US" altLang="zh-CN" dirty="0"/>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7530" y="4355097"/>
            <a:ext cx="977900" cy="558800"/>
          </a:xfrm>
          <a:prstGeom prst="rect">
            <a:avLst/>
          </a:prstGeom>
        </p:spPr>
      </p:pic>
      <p:sp>
        <p:nvSpPr>
          <p:cNvPr id="11" name="矩形 10"/>
          <p:cNvSpPr/>
          <p:nvPr/>
        </p:nvSpPr>
        <p:spPr>
          <a:xfrm>
            <a:off x="1777814" y="4800786"/>
            <a:ext cx="3365024" cy="369332"/>
          </a:xfrm>
          <a:prstGeom prst="rect">
            <a:avLst/>
          </a:prstGeom>
        </p:spPr>
        <p:txBody>
          <a:bodyPr wrap="none">
            <a:spAutoFit/>
          </a:bodyPr>
          <a:lstStyle/>
          <a:p>
            <a:r>
              <a:rPr lang="en-US" altLang="zh-CN" dirty="0">
                <a:latin typeface="NewCenturySchlbk" charset="0"/>
              </a:rPr>
              <a:t>and an annual coupon payment of </a:t>
            </a:r>
            <a:endParaRPr lang="en-US" altLang="zh-CN" dirty="0"/>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2742" y="4800786"/>
            <a:ext cx="914400" cy="635000"/>
          </a:xfrm>
          <a:prstGeom prst="rect">
            <a:avLst/>
          </a:prstGeom>
        </p:spPr>
      </p:pic>
      <p:sp>
        <p:nvSpPr>
          <p:cNvPr id="14" name="矩形 13"/>
          <p:cNvSpPr/>
          <p:nvPr/>
        </p:nvSpPr>
        <p:spPr>
          <a:xfrm>
            <a:off x="5173130" y="781148"/>
            <a:ext cx="1956882" cy="461665"/>
          </a:xfrm>
          <a:prstGeom prst="rect">
            <a:avLst/>
          </a:prstGeom>
        </p:spPr>
        <p:txBody>
          <a:bodyPr wrap="none">
            <a:spAutoFit/>
          </a:bodyPr>
          <a:lstStyle/>
          <a:p>
            <a:pPr algn="ctr"/>
            <a:r>
              <a:rPr lang="en-US" altLang="zh-CN" sz="2400" b="1" dirty="0">
                <a:latin typeface="NewCenturySchlbk" charset="0"/>
              </a:rPr>
              <a:t>I. The Model </a:t>
            </a:r>
          </a:p>
        </p:txBody>
      </p:sp>
    </p:spTree>
    <p:extLst>
      <p:ext uri="{BB962C8B-B14F-4D97-AF65-F5344CB8AC3E}">
        <p14:creationId xmlns:p14="http://schemas.microsoft.com/office/powerpoint/2010/main" val="81745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97280" y="2147054"/>
            <a:ext cx="4538422" cy="369332"/>
          </a:xfrm>
          <a:prstGeom prst="rect">
            <a:avLst/>
          </a:prstGeom>
        </p:spPr>
        <p:txBody>
          <a:bodyPr wrap="none">
            <a:spAutoFit/>
          </a:bodyPr>
          <a:lstStyle/>
          <a:p>
            <a:r>
              <a:rPr lang="en-US" altLang="zh-CN" i="1" dirty="0">
                <a:latin typeface="NewCenturySchlbk" charset="0"/>
              </a:rPr>
              <a:t>C. Debt Rollover and Endogenous Bankruptcy </a:t>
            </a:r>
            <a:endParaRPr lang="en-US" altLang="zh-CN" dirty="0"/>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156" y="2678430"/>
            <a:ext cx="3771900" cy="495300"/>
          </a:xfrm>
          <a:prstGeom prst="rect">
            <a:avLst/>
          </a:prstGeom>
        </p:spPr>
      </p:pic>
      <p:cxnSp>
        <p:nvCxnSpPr>
          <p:cNvPr id="10" name="直线箭头连接符 9"/>
          <p:cNvCxnSpPr/>
          <p:nvPr/>
        </p:nvCxnSpPr>
        <p:spPr>
          <a:xfrm flipV="1">
            <a:off x="5909056" y="2926080"/>
            <a:ext cx="950976" cy="182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矩形 10"/>
          <p:cNvSpPr/>
          <p:nvPr/>
        </p:nvSpPr>
        <p:spPr>
          <a:xfrm>
            <a:off x="7315154" y="2759702"/>
            <a:ext cx="304892" cy="369332"/>
          </a:xfrm>
          <a:prstGeom prst="rect">
            <a:avLst/>
          </a:prstGeom>
        </p:spPr>
        <p:txBody>
          <a:bodyPr wrap="none">
            <a:spAutoFit/>
          </a:bodyPr>
          <a:lstStyle/>
          <a:p>
            <a:r>
              <a:rPr lang="en-US" altLang="zh-CN"/>
              <a:t>δ</a:t>
            </a:r>
            <a:endParaRPr lang="zh-CN" altLang="en-US" dirty="0"/>
          </a:p>
        </p:txBody>
      </p:sp>
      <p:cxnSp>
        <p:nvCxnSpPr>
          <p:cNvPr id="12" name="直线箭头连接符 11"/>
          <p:cNvCxnSpPr/>
          <p:nvPr/>
        </p:nvCxnSpPr>
        <p:spPr>
          <a:xfrm flipV="1">
            <a:off x="8048729" y="2907792"/>
            <a:ext cx="950976" cy="182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矩形 13"/>
          <p:cNvSpPr/>
          <p:nvPr/>
        </p:nvSpPr>
        <p:spPr>
          <a:xfrm>
            <a:off x="9484428" y="2678430"/>
            <a:ext cx="393056" cy="369332"/>
          </a:xfrm>
          <a:prstGeom prst="rect">
            <a:avLst/>
          </a:prstGeom>
        </p:spPr>
        <p:txBody>
          <a:bodyPr wrap="none">
            <a:spAutoFit/>
          </a:bodyPr>
          <a:lstStyle/>
          <a:p>
            <a:r>
              <a:rPr lang="en-US" altLang="zh-CN" i="1"/>
              <a:t>Vt</a:t>
            </a:r>
            <a:endParaRPr lang="zh-CN" altLang="en-US" dirty="0"/>
          </a:p>
        </p:txBody>
      </p:sp>
      <p:sp>
        <p:nvSpPr>
          <p:cNvPr id="15" name="矩形 14"/>
          <p:cNvSpPr/>
          <p:nvPr/>
        </p:nvSpPr>
        <p:spPr>
          <a:xfrm>
            <a:off x="2137156" y="3215562"/>
            <a:ext cx="8335450" cy="923330"/>
          </a:xfrm>
          <a:prstGeom prst="rect">
            <a:avLst/>
          </a:prstGeom>
        </p:spPr>
        <p:txBody>
          <a:bodyPr wrap="square">
            <a:spAutoFit/>
          </a:bodyPr>
          <a:lstStyle/>
          <a:p>
            <a:r>
              <a:rPr lang="zh-CN" altLang="en-US" dirty="0" smtClean="0">
                <a:latin typeface="NewCenturySchlbk" charset="0"/>
              </a:rPr>
              <a:t>*</a:t>
            </a:r>
            <a:r>
              <a:rPr lang="en-US" altLang="zh-CN" dirty="0" smtClean="0">
                <a:latin typeface="NewCenturySchlbk" charset="0"/>
              </a:rPr>
              <a:t>MODEL</a:t>
            </a:r>
            <a:r>
              <a:rPr lang="zh-CN" altLang="en-US" dirty="0" smtClean="0">
                <a:latin typeface="NewCenturySchlbk" charset="0"/>
              </a:rPr>
              <a:t> </a:t>
            </a:r>
            <a:r>
              <a:rPr lang="en-US" altLang="zh-CN" dirty="0" smtClean="0">
                <a:latin typeface="NewCenturySchlbk" charset="0"/>
              </a:rPr>
              <a:t>KEY</a:t>
            </a:r>
            <a:r>
              <a:rPr lang="zh-CN" altLang="en-US" dirty="0" smtClean="0">
                <a:latin typeface="NewCenturySchlbk" charset="0"/>
              </a:rPr>
              <a:t> </a:t>
            </a:r>
            <a:r>
              <a:rPr lang="en-US" altLang="zh-CN" dirty="0" smtClean="0">
                <a:latin typeface="NewCenturySchlbk" charset="0"/>
              </a:rPr>
              <a:t>FEATURE:</a:t>
            </a:r>
            <a:r>
              <a:rPr lang="zh-CN" altLang="en-US" dirty="0" smtClean="0">
                <a:latin typeface="NewCenturySchlbk" charset="0"/>
              </a:rPr>
              <a:t> </a:t>
            </a:r>
            <a:r>
              <a:rPr lang="en-US" altLang="zh-CN" dirty="0" smtClean="0">
                <a:latin typeface="NewCenturySchlbk" charset="0"/>
              </a:rPr>
              <a:t>The</a:t>
            </a:r>
            <a:r>
              <a:rPr lang="zh-CN" altLang="en-US" dirty="0" smtClean="0">
                <a:latin typeface="NewCenturySchlbk" charset="0"/>
              </a:rPr>
              <a:t> </a:t>
            </a:r>
            <a:r>
              <a:rPr lang="en-US" altLang="zh-CN" dirty="0" smtClean="0">
                <a:latin typeface="NewCenturySchlbk" charset="0"/>
              </a:rPr>
              <a:t>equity</a:t>
            </a:r>
            <a:r>
              <a:rPr lang="zh-CN" altLang="en-US" dirty="0" smtClean="0">
                <a:latin typeface="NewCenturySchlbk" charset="0"/>
              </a:rPr>
              <a:t> </a:t>
            </a:r>
            <a:r>
              <a:rPr lang="en-US" altLang="zh-CN" dirty="0" smtClean="0">
                <a:latin typeface="NewCenturySchlbk" charset="0"/>
              </a:rPr>
              <a:t>value</a:t>
            </a:r>
            <a:r>
              <a:rPr lang="zh-CN" altLang="en-US" dirty="0" smtClean="0">
                <a:latin typeface="NewCenturySchlbk" charset="0"/>
              </a:rPr>
              <a:t> </a:t>
            </a:r>
            <a:r>
              <a:rPr lang="en-US" altLang="zh-CN" dirty="0" smtClean="0">
                <a:latin typeface="NewCenturySchlbk" charset="0"/>
              </a:rPr>
              <a:t>is</a:t>
            </a:r>
            <a:r>
              <a:rPr lang="zh-CN" altLang="en-US" dirty="0" smtClean="0">
                <a:latin typeface="NewCenturySchlbk" charset="0"/>
              </a:rPr>
              <a:t> </a:t>
            </a:r>
            <a:r>
              <a:rPr lang="en-US" altLang="zh-CN" dirty="0" smtClean="0">
                <a:latin typeface="NewCenturySchlbk" charset="0"/>
              </a:rPr>
              <a:t>jointly</a:t>
            </a:r>
            <a:r>
              <a:rPr lang="zh-CN" altLang="en-US" dirty="0" smtClean="0">
                <a:latin typeface="NewCenturySchlbk" charset="0"/>
              </a:rPr>
              <a:t> </a:t>
            </a:r>
            <a:r>
              <a:rPr lang="en-US" altLang="zh-CN" dirty="0" smtClean="0">
                <a:latin typeface="NewCenturySchlbk" charset="0"/>
              </a:rPr>
              <a:t>determined</a:t>
            </a:r>
            <a:r>
              <a:rPr lang="zh-CN" altLang="en-US" dirty="0" smtClean="0">
                <a:latin typeface="NewCenturySchlbk" charset="0"/>
              </a:rPr>
              <a:t> </a:t>
            </a:r>
            <a:r>
              <a:rPr lang="en-US" altLang="zh-CN" dirty="0" smtClean="0">
                <a:latin typeface="NewCenturySchlbk" charset="0"/>
              </a:rPr>
              <a:t>by</a:t>
            </a:r>
            <a:r>
              <a:rPr lang="zh-CN" altLang="en-US" dirty="0" smtClean="0">
                <a:latin typeface="NewCenturySchlbk" charset="0"/>
              </a:rPr>
              <a:t> </a:t>
            </a:r>
            <a:r>
              <a:rPr lang="en-US" altLang="zh-CN" dirty="0" smtClean="0">
                <a:latin typeface="NewCenturySchlbk" charset="0"/>
              </a:rPr>
              <a:t>the</a:t>
            </a:r>
            <a:r>
              <a:rPr lang="zh-CN" altLang="en-US" dirty="0" smtClean="0">
                <a:latin typeface="NewCenturySchlbk" charset="0"/>
              </a:rPr>
              <a:t> </a:t>
            </a:r>
            <a:r>
              <a:rPr lang="en-US" altLang="zh-CN" dirty="0" smtClean="0">
                <a:latin typeface="NewCenturySchlbk" charset="0"/>
              </a:rPr>
              <a:t>firm’s</a:t>
            </a:r>
            <a:r>
              <a:rPr lang="zh-CN" altLang="en-US" dirty="0" smtClean="0">
                <a:latin typeface="NewCenturySchlbk" charset="0"/>
              </a:rPr>
              <a:t> </a:t>
            </a:r>
            <a:r>
              <a:rPr lang="en-US" altLang="zh-CN" dirty="0" smtClean="0">
                <a:latin typeface="NewCenturySchlbk" charset="0"/>
              </a:rPr>
              <a:t>fundamental</a:t>
            </a:r>
            <a:r>
              <a:rPr lang="zh-CN" altLang="en-US" dirty="0" smtClean="0">
                <a:latin typeface="NewCenturySchlbk" charset="0"/>
              </a:rPr>
              <a:t> </a:t>
            </a:r>
            <a:r>
              <a:rPr lang="en-US" altLang="zh-CN" dirty="0" smtClean="0">
                <a:latin typeface="NewCenturySchlbk" charset="0"/>
              </a:rPr>
              <a:t>and</a:t>
            </a:r>
            <a:r>
              <a:rPr lang="zh-CN" altLang="en-US" dirty="0" smtClean="0">
                <a:latin typeface="NewCenturySchlbk" charset="0"/>
              </a:rPr>
              <a:t> </a:t>
            </a:r>
            <a:r>
              <a:rPr lang="en-US" altLang="zh-CN" dirty="0" smtClean="0">
                <a:latin typeface="NewCenturySchlbk" charset="0"/>
              </a:rPr>
              <a:t>expected</a:t>
            </a:r>
            <a:r>
              <a:rPr lang="zh-CN" altLang="en-US" dirty="0" smtClean="0">
                <a:latin typeface="NewCenturySchlbk" charset="0"/>
              </a:rPr>
              <a:t> </a:t>
            </a:r>
            <a:r>
              <a:rPr lang="en-US" altLang="zh-CN" dirty="0" smtClean="0">
                <a:latin typeface="NewCenturySchlbk" charset="0"/>
              </a:rPr>
              <a:t>future</a:t>
            </a:r>
            <a:r>
              <a:rPr lang="zh-CN" altLang="en-US" dirty="0" smtClean="0">
                <a:latin typeface="NewCenturySchlbk" charset="0"/>
              </a:rPr>
              <a:t> </a:t>
            </a:r>
            <a:r>
              <a:rPr lang="en-US" altLang="zh-CN" dirty="0" smtClean="0">
                <a:latin typeface="NewCenturySchlbk" charset="0"/>
              </a:rPr>
              <a:t>rollover</a:t>
            </a:r>
            <a:r>
              <a:rPr lang="zh-CN" altLang="en-US" dirty="0" smtClean="0">
                <a:latin typeface="NewCenturySchlbk" charset="0"/>
              </a:rPr>
              <a:t> </a:t>
            </a:r>
            <a:r>
              <a:rPr lang="en-US" altLang="zh-CN" dirty="0" smtClean="0">
                <a:latin typeface="NewCenturySchlbk" charset="0"/>
              </a:rPr>
              <a:t>gains/losses.</a:t>
            </a:r>
            <a:r>
              <a:rPr lang="zh-CN" altLang="en-US" dirty="0" smtClean="0">
                <a:latin typeface="NewCenturySchlbk" charset="0"/>
              </a:rPr>
              <a:t>  </a:t>
            </a:r>
            <a:endParaRPr lang="en-US" altLang="zh-CN" dirty="0">
              <a:latin typeface="NewCenturySchlbk" charset="0"/>
            </a:endParaRPr>
          </a:p>
          <a:p>
            <a:endParaRPr lang="en-US" altLang="zh-CN" dirty="0"/>
          </a:p>
        </p:txBody>
      </p:sp>
      <p:sp>
        <p:nvSpPr>
          <p:cNvPr id="16" name="矩形 15"/>
          <p:cNvSpPr/>
          <p:nvPr/>
        </p:nvSpPr>
        <p:spPr>
          <a:xfrm>
            <a:off x="1164631" y="4180724"/>
            <a:ext cx="2858475" cy="369332"/>
          </a:xfrm>
          <a:prstGeom prst="rect">
            <a:avLst/>
          </a:prstGeom>
        </p:spPr>
        <p:txBody>
          <a:bodyPr wrap="none">
            <a:spAutoFit/>
          </a:bodyPr>
          <a:lstStyle/>
          <a:p>
            <a:r>
              <a:rPr lang="en-US" altLang="zh-CN" i="1" dirty="0">
                <a:latin typeface="NewCenturySchlbk" charset="0"/>
              </a:rPr>
              <a:t>D. Secondary Bond Markets </a:t>
            </a:r>
            <a:endParaRPr lang="en-US" altLang="zh-CN" dirty="0"/>
          </a:p>
        </p:txBody>
      </p:sp>
      <p:sp>
        <p:nvSpPr>
          <p:cNvPr id="18" name="矩形 17"/>
          <p:cNvSpPr/>
          <p:nvPr/>
        </p:nvSpPr>
        <p:spPr>
          <a:xfrm>
            <a:off x="2137156" y="4694918"/>
            <a:ext cx="7921244" cy="646331"/>
          </a:xfrm>
          <a:prstGeom prst="rect">
            <a:avLst/>
          </a:prstGeom>
        </p:spPr>
        <p:txBody>
          <a:bodyPr wrap="square">
            <a:spAutoFit/>
          </a:bodyPr>
          <a:lstStyle/>
          <a:p>
            <a:r>
              <a:rPr lang="en-US" altLang="zh-CN" dirty="0">
                <a:latin typeface="NewCenturySchlbk" charset="0"/>
              </a:rPr>
              <a:t>Each bond investor is exposed to an idiosyncratic liquidity shock, which arrives according to a Poisson occurrence with intensity </a:t>
            </a:r>
            <a:r>
              <a:rPr lang="en-US" altLang="zh-CN" dirty="0" err="1">
                <a:latin typeface="RMTMI" charset="0"/>
              </a:rPr>
              <a:t>ξ</a:t>
            </a:r>
            <a:r>
              <a:rPr lang="en-US" altLang="zh-CN" dirty="0">
                <a:latin typeface="RMTMI" charset="0"/>
              </a:rPr>
              <a:t>. </a:t>
            </a:r>
            <a:endParaRPr lang="en-US" altLang="zh-CN" dirty="0"/>
          </a:p>
        </p:txBody>
      </p:sp>
      <p:sp>
        <p:nvSpPr>
          <p:cNvPr id="19" name="矩形 18"/>
          <p:cNvSpPr/>
          <p:nvPr/>
        </p:nvSpPr>
        <p:spPr>
          <a:xfrm>
            <a:off x="2137156" y="5341565"/>
            <a:ext cx="7347272" cy="646331"/>
          </a:xfrm>
          <a:prstGeom prst="rect">
            <a:avLst/>
          </a:prstGeom>
        </p:spPr>
        <p:txBody>
          <a:bodyPr wrap="square">
            <a:spAutoFit/>
          </a:bodyPr>
          <a:lstStyle/>
          <a:p>
            <a:r>
              <a:rPr lang="en-US" altLang="zh-CN">
                <a:latin typeface="NewCenturySchlbk" charset="0"/>
              </a:rPr>
              <a:t>Upon the arrival of the liquidity shock, the bond investor has to exit by selling his bond holding in the secondary market at a fractional cost of </a:t>
            </a:r>
            <a:r>
              <a:rPr lang="en-US" altLang="zh-CN" i="1">
                <a:latin typeface="NewCenturySchlbk" charset="0"/>
              </a:rPr>
              <a:t>k</a:t>
            </a:r>
            <a:r>
              <a:rPr lang="en-US" altLang="zh-CN">
                <a:latin typeface="NewCenturySchlbk" charset="0"/>
              </a:rPr>
              <a:t>. </a:t>
            </a:r>
            <a:endParaRPr lang="en-US" altLang="zh-CN"/>
          </a:p>
        </p:txBody>
      </p:sp>
      <p:sp>
        <p:nvSpPr>
          <p:cNvPr id="22" name="矩形 21"/>
          <p:cNvSpPr/>
          <p:nvPr/>
        </p:nvSpPr>
        <p:spPr>
          <a:xfrm>
            <a:off x="5173130" y="781148"/>
            <a:ext cx="1956882" cy="461665"/>
          </a:xfrm>
          <a:prstGeom prst="rect">
            <a:avLst/>
          </a:prstGeom>
        </p:spPr>
        <p:txBody>
          <a:bodyPr wrap="none">
            <a:spAutoFit/>
          </a:bodyPr>
          <a:lstStyle/>
          <a:p>
            <a:pPr algn="ctr"/>
            <a:r>
              <a:rPr lang="en-US" altLang="zh-CN" sz="2400" b="1" dirty="0">
                <a:latin typeface="NewCenturySchlbk" charset="0"/>
              </a:rPr>
              <a:t>I. The Model </a:t>
            </a:r>
          </a:p>
        </p:txBody>
      </p:sp>
    </p:spTree>
    <p:extLst>
      <p:ext uri="{BB962C8B-B14F-4D97-AF65-F5344CB8AC3E}">
        <p14:creationId xmlns:p14="http://schemas.microsoft.com/office/powerpoint/2010/main" val="23761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55226" y="781148"/>
            <a:ext cx="4942507" cy="461665"/>
          </a:xfrm>
          <a:prstGeom prst="rect">
            <a:avLst/>
          </a:prstGeom>
        </p:spPr>
        <p:txBody>
          <a:bodyPr wrap="none">
            <a:spAutoFit/>
          </a:bodyPr>
          <a:lstStyle/>
          <a:p>
            <a:r>
              <a:rPr lang="en-US" altLang="zh-CN" sz="2400" b="1" dirty="0">
                <a:latin typeface="NewCenturySchlbk" charset="0"/>
              </a:rPr>
              <a:t>II. Valuation and Default Boundary </a:t>
            </a:r>
            <a:endParaRPr lang="en-US" altLang="zh-CN" sz="2400"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872" y="2479548"/>
            <a:ext cx="7505700" cy="838200"/>
          </a:xfrm>
          <a:prstGeom prst="rect">
            <a:avLst/>
          </a:prstGeom>
        </p:spPr>
      </p:pic>
      <p:sp>
        <p:nvSpPr>
          <p:cNvPr id="6" name="矩形 5"/>
          <p:cNvSpPr/>
          <p:nvPr/>
        </p:nvSpPr>
        <p:spPr>
          <a:xfrm>
            <a:off x="1010561" y="2110216"/>
            <a:ext cx="1518621" cy="369332"/>
          </a:xfrm>
          <a:prstGeom prst="rect">
            <a:avLst/>
          </a:prstGeom>
        </p:spPr>
        <p:txBody>
          <a:bodyPr wrap="none">
            <a:spAutoFit/>
          </a:bodyPr>
          <a:lstStyle/>
          <a:p>
            <a:r>
              <a:rPr lang="en-US" altLang="zh-CN" i="1" dirty="0">
                <a:latin typeface="NewCenturySchlbk" charset="0"/>
              </a:rPr>
              <a:t>A. Debt Value </a:t>
            </a:r>
            <a:endParaRPr lang="en-US" altLang="zh-CN" dirty="0"/>
          </a:p>
        </p:txBody>
      </p:sp>
      <p:sp>
        <p:nvSpPr>
          <p:cNvPr id="7" name="矩形 6"/>
          <p:cNvSpPr/>
          <p:nvPr/>
        </p:nvSpPr>
        <p:spPr>
          <a:xfrm>
            <a:off x="1769871" y="3502414"/>
            <a:ext cx="2691763" cy="369332"/>
          </a:xfrm>
          <a:prstGeom prst="rect">
            <a:avLst/>
          </a:prstGeom>
        </p:spPr>
        <p:txBody>
          <a:bodyPr wrap="none">
            <a:spAutoFit/>
          </a:bodyPr>
          <a:lstStyle/>
          <a:p>
            <a:r>
              <a:rPr lang="en-US" altLang="zh-CN" b="1" dirty="0">
                <a:latin typeface="NewCenturySchlbk" charset="0"/>
              </a:rPr>
              <a:t>two boundary conditions </a:t>
            </a:r>
            <a:endParaRPr lang="en-US" altLang="zh-CN" b="1" dirty="0"/>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871" y="4127254"/>
            <a:ext cx="3835400" cy="50800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2472" y="4120913"/>
            <a:ext cx="3213100" cy="433570"/>
          </a:xfrm>
          <a:prstGeom prst="rect">
            <a:avLst/>
          </a:prstGeom>
        </p:spPr>
      </p:pic>
      <p:sp>
        <p:nvSpPr>
          <p:cNvPr id="11" name="左大括号 10"/>
          <p:cNvSpPr/>
          <p:nvPr/>
        </p:nvSpPr>
        <p:spPr>
          <a:xfrm>
            <a:off x="1182264" y="2855092"/>
            <a:ext cx="415903" cy="14826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2" name="直角上箭头 11"/>
          <p:cNvSpPr/>
          <p:nvPr/>
        </p:nvSpPr>
        <p:spPr>
          <a:xfrm rot="10800000">
            <a:off x="725062" y="3560590"/>
            <a:ext cx="285495" cy="205382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6536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55226" y="781148"/>
            <a:ext cx="4942507" cy="461665"/>
          </a:xfrm>
          <a:prstGeom prst="rect">
            <a:avLst/>
          </a:prstGeom>
        </p:spPr>
        <p:txBody>
          <a:bodyPr wrap="none">
            <a:spAutoFit/>
          </a:bodyPr>
          <a:lstStyle/>
          <a:p>
            <a:r>
              <a:rPr lang="en-US" altLang="zh-CN" sz="2400" b="1" dirty="0">
                <a:latin typeface="NewCenturySchlbk" charset="0"/>
              </a:rPr>
              <a:t>II. Valuation and Default Boundary </a:t>
            </a:r>
            <a:endParaRPr lang="en-US" altLang="zh-CN" sz="2400" dirty="0"/>
          </a:p>
        </p:txBody>
      </p:sp>
      <p:sp>
        <p:nvSpPr>
          <p:cNvPr id="6" name="矩形 5"/>
          <p:cNvSpPr/>
          <p:nvPr/>
        </p:nvSpPr>
        <p:spPr>
          <a:xfrm>
            <a:off x="1010561" y="2110216"/>
            <a:ext cx="1518621" cy="369332"/>
          </a:xfrm>
          <a:prstGeom prst="rect">
            <a:avLst/>
          </a:prstGeom>
        </p:spPr>
        <p:txBody>
          <a:bodyPr wrap="none">
            <a:spAutoFit/>
          </a:bodyPr>
          <a:lstStyle/>
          <a:p>
            <a:r>
              <a:rPr lang="en-US" altLang="zh-CN" i="1" dirty="0">
                <a:latin typeface="NewCenturySchlbk" charset="0"/>
              </a:rPr>
              <a:t>A. Debt Value </a:t>
            </a:r>
            <a:endParaRPr lang="en-US" altLang="zh-CN" dirty="0"/>
          </a:p>
        </p:txBody>
      </p:sp>
      <p:sp>
        <p:nvSpPr>
          <p:cNvPr id="13" name="矩形 12"/>
          <p:cNvSpPr/>
          <p:nvPr/>
        </p:nvSpPr>
        <p:spPr>
          <a:xfrm>
            <a:off x="1378711" y="2783732"/>
            <a:ext cx="1849674" cy="369332"/>
          </a:xfrm>
          <a:prstGeom prst="rect">
            <a:avLst/>
          </a:prstGeom>
        </p:spPr>
        <p:txBody>
          <a:bodyPr wrap="none">
            <a:spAutoFit/>
          </a:bodyPr>
          <a:lstStyle/>
          <a:p>
            <a:r>
              <a:rPr lang="en-US" altLang="zh-CN" b="1" dirty="0">
                <a:latin typeface="NewCenturySchlbk" charset="0"/>
              </a:rPr>
              <a:t>the bond’s value </a:t>
            </a:r>
            <a:endParaRPr lang="en-US" altLang="zh-CN" b="1" dirty="0"/>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759" y="3262140"/>
            <a:ext cx="7607300" cy="596900"/>
          </a:xfrm>
          <a:prstGeom prst="rect">
            <a:avLst/>
          </a:prstGeom>
        </p:spPr>
      </p:pic>
      <p:sp>
        <p:nvSpPr>
          <p:cNvPr id="2" name="下箭头 1"/>
          <p:cNvSpPr/>
          <p:nvPr/>
        </p:nvSpPr>
        <p:spPr>
          <a:xfrm>
            <a:off x="749808" y="2783732"/>
            <a:ext cx="260753" cy="878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1378711" y="4152059"/>
            <a:ext cx="1800493" cy="369332"/>
          </a:xfrm>
          <a:prstGeom prst="rect">
            <a:avLst/>
          </a:prstGeom>
        </p:spPr>
        <p:txBody>
          <a:bodyPr wrap="none">
            <a:spAutoFit/>
          </a:bodyPr>
          <a:lstStyle/>
          <a:p>
            <a:r>
              <a:rPr lang="en-US" altLang="zh-CN" b="1" dirty="0">
                <a:latin typeface="NewCenturySchlbk" charset="0"/>
              </a:rPr>
              <a:t>the bond yield </a:t>
            </a:r>
            <a:r>
              <a:rPr lang="en-US" altLang="zh-CN" b="1" i="1" dirty="0">
                <a:latin typeface="NewCenturySchlbk" charset="0"/>
              </a:rPr>
              <a:t>y </a:t>
            </a:r>
            <a:endParaRPr lang="en-US" altLang="zh-CN" b="1" dirty="0"/>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6885" y="4646705"/>
            <a:ext cx="3683000" cy="647700"/>
          </a:xfrm>
          <a:prstGeom prst="rect">
            <a:avLst/>
          </a:prstGeom>
        </p:spPr>
      </p:pic>
      <p:sp>
        <p:nvSpPr>
          <p:cNvPr id="17" name="矩形 16"/>
          <p:cNvSpPr/>
          <p:nvPr/>
        </p:nvSpPr>
        <p:spPr>
          <a:xfrm>
            <a:off x="1378710" y="5309056"/>
            <a:ext cx="1542089" cy="369332"/>
          </a:xfrm>
          <a:prstGeom prst="rect">
            <a:avLst/>
          </a:prstGeom>
        </p:spPr>
        <p:txBody>
          <a:bodyPr wrap="none">
            <a:spAutoFit/>
          </a:bodyPr>
          <a:lstStyle/>
          <a:p>
            <a:r>
              <a:rPr lang="en-US" altLang="zh-CN" b="1" dirty="0" smtClean="0">
                <a:latin typeface="NewCenturySchlbk" charset="0"/>
              </a:rPr>
              <a:t>Credit</a:t>
            </a:r>
            <a:r>
              <a:rPr lang="zh-CN" altLang="en-US" b="1" dirty="0" smtClean="0">
                <a:latin typeface="NewCenturySchlbk" charset="0"/>
              </a:rPr>
              <a:t> </a:t>
            </a:r>
            <a:r>
              <a:rPr lang="en-US" altLang="zh-CN" b="1" dirty="0" smtClean="0">
                <a:latin typeface="NewCenturySchlbk" charset="0"/>
              </a:rPr>
              <a:t>spread</a:t>
            </a:r>
            <a:endParaRPr lang="en-US" altLang="zh-CN" b="1" dirty="0"/>
          </a:p>
        </p:txBody>
      </p:sp>
      <p:sp>
        <p:nvSpPr>
          <p:cNvPr id="18" name="矩形 17"/>
          <p:cNvSpPr/>
          <p:nvPr/>
        </p:nvSpPr>
        <p:spPr>
          <a:xfrm>
            <a:off x="1467124" y="5664858"/>
            <a:ext cx="2124116" cy="369332"/>
          </a:xfrm>
          <a:prstGeom prst="rect">
            <a:avLst/>
          </a:prstGeom>
        </p:spPr>
        <p:txBody>
          <a:bodyPr wrap="square">
            <a:spAutoFit/>
          </a:bodyPr>
          <a:lstStyle/>
          <a:p>
            <a:r>
              <a:rPr lang="en-US" altLang="zh-CN" dirty="0" smtClean="0"/>
              <a:t>y-r</a:t>
            </a:r>
            <a:endParaRPr lang="en-US" altLang="zh-CN" dirty="0"/>
          </a:p>
        </p:txBody>
      </p:sp>
      <p:sp>
        <p:nvSpPr>
          <p:cNvPr id="21" name="文本框 20"/>
          <p:cNvSpPr txBox="1"/>
          <p:nvPr/>
        </p:nvSpPr>
        <p:spPr>
          <a:xfrm>
            <a:off x="8938257" y="3375924"/>
            <a:ext cx="914400" cy="369332"/>
          </a:xfrm>
          <a:prstGeom prst="rect">
            <a:avLst/>
          </a:prstGeom>
          <a:noFill/>
        </p:spPr>
        <p:txBody>
          <a:bodyPr wrap="square" rtlCol="0">
            <a:spAutoFit/>
          </a:bodyPr>
          <a:lstStyle/>
          <a:p>
            <a:r>
              <a:rPr kumimoji="1" lang="zh-CN" altLang="en-US" dirty="0" smtClean="0"/>
              <a:t>（</a:t>
            </a:r>
            <a:r>
              <a:rPr kumimoji="1" lang="en-US" altLang="zh-CN" dirty="0" smtClean="0"/>
              <a:t>8</a:t>
            </a:r>
            <a:r>
              <a:rPr kumimoji="1" lang="zh-CN" altLang="en-US" dirty="0" smtClean="0"/>
              <a:t>）</a:t>
            </a:r>
            <a:endParaRPr kumimoji="1" lang="zh-CN" altLang="en-US" dirty="0"/>
          </a:p>
        </p:txBody>
      </p:sp>
    </p:spTree>
    <p:extLst>
      <p:ext uri="{BB962C8B-B14F-4D97-AF65-F5344CB8AC3E}">
        <p14:creationId xmlns:p14="http://schemas.microsoft.com/office/powerpoint/2010/main" val="90648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55226" y="781148"/>
            <a:ext cx="4942507" cy="461665"/>
          </a:xfrm>
          <a:prstGeom prst="rect">
            <a:avLst/>
          </a:prstGeom>
        </p:spPr>
        <p:txBody>
          <a:bodyPr wrap="none">
            <a:spAutoFit/>
          </a:bodyPr>
          <a:lstStyle/>
          <a:p>
            <a:r>
              <a:rPr lang="en-US" altLang="zh-CN" sz="2400" b="1" dirty="0">
                <a:latin typeface="NewCenturySchlbk" charset="0"/>
              </a:rPr>
              <a:t>II. Valuation and Default Boundary </a:t>
            </a:r>
            <a:endParaRPr lang="en-US" altLang="zh-CN" sz="2400" dirty="0"/>
          </a:p>
        </p:txBody>
      </p:sp>
      <p:sp>
        <p:nvSpPr>
          <p:cNvPr id="5" name="矩形 4"/>
          <p:cNvSpPr/>
          <p:nvPr/>
        </p:nvSpPr>
        <p:spPr>
          <a:xfrm>
            <a:off x="1158260" y="2165342"/>
            <a:ext cx="4993931" cy="369332"/>
          </a:xfrm>
          <a:prstGeom prst="rect">
            <a:avLst/>
          </a:prstGeom>
        </p:spPr>
        <p:txBody>
          <a:bodyPr wrap="none">
            <a:spAutoFit/>
          </a:bodyPr>
          <a:lstStyle/>
          <a:p>
            <a:r>
              <a:rPr lang="en-US" altLang="zh-CN" i="1" dirty="0">
                <a:latin typeface="NewCenturySchlbk" charset="0"/>
              </a:rPr>
              <a:t>B. Equity Value and Endogenous Default Boundary </a:t>
            </a:r>
            <a:endParaRPr lang="en-US" altLang="zh-CN" dirty="0"/>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228" y="2721864"/>
            <a:ext cx="6273800" cy="596900"/>
          </a:xfrm>
          <a:prstGeom prst="rect">
            <a:avLst/>
          </a:prstGeom>
        </p:spPr>
      </p:pic>
      <p:sp>
        <p:nvSpPr>
          <p:cNvPr id="10" name="矩形 9"/>
          <p:cNvSpPr/>
          <p:nvPr/>
        </p:nvSpPr>
        <p:spPr>
          <a:xfrm>
            <a:off x="1697228" y="3272537"/>
            <a:ext cx="2287806" cy="369332"/>
          </a:xfrm>
          <a:prstGeom prst="rect">
            <a:avLst/>
          </a:prstGeom>
        </p:spPr>
        <p:txBody>
          <a:bodyPr wrap="none">
            <a:spAutoFit/>
          </a:bodyPr>
          <a:lstStyle/>
          <a:p>
            <a:r>
              <a:rPr lang="en-US" altLang="zh-CN" b="1" dirty="0" smtClean="0">
                <a:latin typeface="NewCenturySchlbk" charset="0"/>
              </a:rPr>
              <a:t>Boundary</a:t>
            </a:r>
            <a:r>
              <a:rPr lang="zh-CN" altLang="en-US" b="1" dirty="0" smtClean="0">
                <a:latin typeface="NewCenturySchlbk" charset="0"/>
              </a:rPr>
              <a:t> </a:t>
            </a:r>
            <a:r>
              <a:rPr lang="en-US" altLang="zh-CN" b="1" dirty="0" smtClean="0">
                <a:latin typeface="NewCenturySchlbk" charset="0"/>
              </a:rPr>
              <a:t>condition:</a:t>
            </a:r>
            <a:r>
              <a:rPr lang="zh-CN" altLang="en-US" b="1" dirty="0" smtClean="0">
                <a:latin typeface="NewCenturySchlbk" charset="0"/>
              </a:rPr>
              <a:t> </a:t>
            </a:r>
            <a:endParaRPr lang="en-US" altLang="zh-CN" b="1" dirty="0"/>
          </a:p>
        </p:txBody>
      </p:sp>
      <p:sp>
        <p:nvSpPr>
          <p:cNvPr id="24" name="矩形 23"/>
          <p:cNvSpPr/>
          <p:nvPr/>
        </p:nvSpPr>
        <p:spPr>
          <a:xfrm>
            <a:off x="1697228" y="3684771"/>
            <a:ext cx="1542410" cy="369332"/>
          </a:xfrm>
          <a:prstGeom prst="rect">
            <a:avLst/>
          </a:prstGeom>
        </p:spPr>
        <p:txBody>
          <a:bodyPr wrap="none">
            <a:spAutoFit/>
          </a:bodyPr>
          <a:lstStyle/>
          <a:p>
            <a:r>
              <a:rPr lang="en-US" altLang="zh-CN" i="1">
                <a:latin typeface="NewCenturySchlbk" charset="0"/>
              </a:rPr>
              <a:t>V</a:t>
            </a:r>
            <a:r>
              <a:rPr lang="en-US" altLang="zh-CN" sz="800" i="1">
                <a:latin typeface="NewCenturySchlbk" charset="0"/>
              </a:rPr>
              <a:t>B</a:t>
            </a:r>
            <a:r>
              <a:rPr lang="en-US" altLang="zh-CN">
                <a:latin typeface="NewCenturySchlbk" charset="0"/>
              </a:rPr>
              <a:t>: </a:t>
            </a:r>
            <a:r>
              <a:rPr lang="en-US" altLang="zh-CN" i="1">
                <a:latin typeface="NewCenturySchlbk" charset="0"/>
              </a:rPr>
              <a:t>E </a:t>
            </a:r>
            <a:r>
              <a:rPr lang="en-US" altLang="zh-CN">
                <a:latin typeface="NewCenturySchlbk" charset="0"/>
              </a:rPr>
              <a:t>(</a:t>
            </a:r>
            <a:r>
              <a:rPr lang="en-US" altLang="zh-CN" i="1">
                <a:latin typeface="NewCenturySchlbk" charset="0"/>
              </a:rPr>
              <a:t>V</a:t>
            </a:r>
            <a:r>
              <a:rPr lang="en-US" altLang="zh-CN" sz="800" i="1">
                <a:latin typeface="NewCenturySchlbk" charset="0"/>
              </a:rPr>
              <a:t>B</a:t>
            </a:r>
            <a:r>
              <a:rPr lang="en-US" altLang="zh-CN">
                <a:latin typeface="NewCenturySchlbk" charset="0"/>
              </a:rPr>
              <a:t>) </a:t>
            </a:r>
            <a:r>
              <a:rPr lang="en-US" altLang="zh-CN">
                <a:latin typeface="MTSY" charset="0"/>
              </a:rPr>
              <a:t>= </a:t>
            </a:r>
            <a:r>
              <a:rPr lang="en-US" altLang="zh-CN">
                <a:latin typeface="NewCenturySchlbk" charset="0"/>
              </a:rPr>
              <a:t>0</a:t>
            </a:r>
            <a:r>
              <a:rPr lang="en-US" altLang="zh-CN">
                <a:latin typeface="RMTMI" charset="0"/>
              </a:rPr>
              <a:t>. </a:t>
            </a:r>
            <a:endParaRPr lang="zh-CN" altLang="en-US" dirty="0"/>
          </a:p>
        </p:txBody>
      </p:sp>
      <p:sp>
        <p:nvSpPr>
          <p:cNvPr id="25" name="左大括号 24"/>
          <p:cNvSpPr/>
          <p:nvPr/>
        </p:nvSpPr>
        <p:spPr>
          <a:xfrm>
            <a:off x="1158260" y="2770895"/>
            <a:ext cx="415903" cy="14826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6" name="直角上箭头 25"/>
          <p:cNvSpPr/>
          <p:nvPr/>
        </p:nvSpPr>
        <p:spPr>
          <a:xfrm rot="10800000">
            <a:off x="725062" y="3560590"/>
            <a:ext cx="285495" cy="205382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7" name="图片 26"/>
          <p:cNvPicPr>
            <a:picLocks noChangeAspect="1"/>
          </p:cNvPicPr>
          <p:nvPr/>
        </p:nvPicPr>
        <p:blipFill rotWithShape="1">
          <a:blip r:embed="rId4">
            <a:extLst>
              <a:ext uri="{28A0092B-C50C-407E-A947-70E740481C1C}">
                <a14:useLocalDpi xmlns:a14="http://schemas.microsoft.com/office/drawing/2010/main" val="0"/>
              </a:ext>
            </a:extLst>
          </a:blip>
          <a:srcRect t="32129"/>
          <a:stretch/>
        </p:blipFill>
        <p:spPr>
          <a:xfrm>
            <a:off x="1366211" y="4665735"/>
            <a:ext cx="6780784" cy="1428532"/>
          </a:xfrm>
          <a:prstGeom prst="rect">
            <a:avLst/>
          </a:prstGeom>
        </p:spPr>
      </p:pic>
      <p:sp>
        <p:nvSpPr>
          <p:cNvPr id="29" name="矩形 28"/>
          <p:cNvSpPr/>
          <p:nvPr/>
        </p:nvSpPr>
        <p:spPr>
          <a:xfrm>
            <a:off x="2270506" y="4253501"/>
            <a:ext cx="9369552" cy="646331"/>
          </a:xfrm>
          <a:prstGeom prst="rect">
            <a:avLst/>
          </a:prstGeom>
        </p:spPr>
        <p:txBody>
          <a:bodyPr wrap="square">
            <a:spAutoFit/>
          </a:bodyPr>
          <a:lstStyle/>
          <a:p>
            <a:r>
              <a:rPr lang="en-US" altLang="zh-CN" dirty="0">
                <a:latin typeface="NewCenturySchlbk" charset="0"/>
              </a:rPr>
              <a:t>P</a:t>
            </a:r>
            <a:r>
              <a:rPr lang="en-US" altLang="zh-CN" sz="800" dirty="0">
                <a:latin typeface="NewCenturySchlbk" charset="0"/>
              </a:rPr>
              <a:t>ROPOSITION </a:t>
            </a:r>
            <a:r>
              <a:rPr lang="en-US" altLang="zh-CN" dirty="0">
                <a:latin typeface="NewCenturySchlbk" charset="0"/>
              </a:rPr>
              <a:t>1: </a:t>
            </a:r>
            <a:r>
              <a:rPr lang="en-US" altLang="zh-CN" i="1" dirty="0">
                <a:latin typeface="NewCenturySchlbk" charset="0"/>
              </a:rPr>
              <a:t>The equity value E </a:t>
            </a:r>
            <a:r>
              <a:rPr lang="en-US" altLang="zh-CN" dirty="0">
                <a:latin typeface="NewCenturySchlbk" charset="0"/>
              </a:rPr>
              <a:t>(</a:t>
            </a:r>
            <a:r>
              <a:rPr lang="en-US" altLang="zh-CN" i="1" dirty="0" err="1">
                <a:latin typeface="NewCenturySchlbk" charset="0"/>
              </a:rPr>
              <a:t>V</a:t>
            </a:r>
            <a:r>
              <a:rPr lang="en-US" altLang="zh-CN" sz="800" i="1" dirty="0" err="1">
                <a:latin typeface="NewCenturySchlbk" charset="0"/>
              </a:rPr>
              <a:t>t</a:t>
            </a:r>
            <a:r>
              <a:rPr lang="en-US" altLang="zh-CN" sz="800" i="1" dirty="0">
                <a:latin typeface="NewCenturySchlbk" charset="0"/>
              </a:rPr>
              <a:t> </a:t>
            </a:r>
            <a:r>
              <a:rPr lang="en-US" altLang="zh-CN" dirty="0">
                <a:latin typeface="NewCenturySchlbk" charset="0"/>
              </a:rPr>
              <a:t>) </a:t>
            </a:r>
            <a:r>
              <a:rPr lang="en-US" altLang="zh-CN" i="1" dirty="0">
                <a:latin typeface="NewCenturySchlbk" charset="0"/>
              </a:rPr>
              <a:t>is given in equation (A7) of Appendix A. </a:t>
            </a:r>
            <a:endParaRPr lang="en-US" altLang="zh-CN" dirty="0"/>
          </a:p>
          <a:p>
            <a:r>
              <a:rPr lang="en-US" altLang="zh-CN" i="1" dirty="0">
                <a:latin typeface="NewCenturySchlbk" charset="0"/>
              </a:rPr>
              <a:t>The endogenous bankruptcy boundary V</a:t>
            </a:r>
            <a:r>
              <a:rPr lang="en-US" altLang="zh-CN" sz="800" i="1" dirty="0">
                <a:latin typeface="NewCenturySchlbk" charset="0"/>
              </a:rPr>
              <a:t>B </a:t>
            </a:r>
            <a:r>
              <a:rPr lang="en-US" altLang="zh-CN" i="1" dirty="0">
                <a:latin typeface="NewCenturySchlbk" charset="0"/>
              </a:rPr>
              <a:t>is given by </a:t>
            </a:r>
            <a:endParaRPr lang="en-US" altLang="zh-CN" dirty="0"/>
          </a:p>
        </p:txBody>
      </p:sp>
    </p:spTree>
    <p:extLst>
      <p:ext uri="{BB962C8B-B14F-4D97-AF65-F5344CB8AC3E}">
        <p14:creationId xmlns:p14="http://schemas.microsoft.com/office/powerpoint/2010/main" val="205454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56353" y="903470"/>
            <a:ext cx="6386685" cy="461665"/>
          </a:xfrm>
          <a:prstGeom prst="rect">
            <a:avLst/>
          </a:prstGeom>
        </p:spPr>
        <p:txBody>
          <a:bodyPr wrap="none">
            <a:spAutoFit/>
          </a:bodyPr>
          <a:lstStyle/>
          <a:p>
            <a:r>
              <a:rPr lang="en-US" altLang="zh-CN" sz="2400" b="1" dirty="0">
                <a:latin typeface="NewCenturySchlbk" charset="0"/>
              </a:rPr>
              <a:t>III. Market Liquidity and Endogenous Default </a:t>
            </a:r>
            <a:endParaRPr lang="en-US" altLang="zh-CN" sz="2400" dirty="0"/>
          </a:p>
        </p:txBody>
      </p:sp>
      <p:sp>
        <p:nvSpPr>
          <p:cNvPr id="5" name="矩形 4"/>
          <p:cNvSpPr/>
          <p:nvPr/>
        </p:nvSpPr>
        <p:spPr>
          <a:xfrm>
            <a:off x="1328928" y="2154859"/>
            <a:ext cx="8199120" cy="1015663"/>
          </a:xfrm>
          <a:prstGeom prst="rect">
            <a:avLst/>
          </a:prstGeom>
        </p:spPr>
        <p:txBody>
          <a:bodyPr wrap="square">
            <a:spAutoFit/>
          </a:bodyPr>
          <a:lstStyle/>
          <a:p>
            <a:r>
              <a:rPr lang="en-US" altLang="zh-CN" sz="2000" dirty="0">
                <a:latin typeface="NewCenturySchlbk" charset="0"/>
              </a:rPr>
              <a:t>Factors to change market liquidity over time</a:t>
            </a:r>
            <a:r>
              <a:rPr lang="en-US" altLang="zh-CN" sz="2000" dirty="0" smtClean="0">
                <a:latin typeface="NewCenturySchlbk" charset="0"/>
              </a:rPr>
              <a:t>.</a:t>
            </a:r>
          </a:p>
          <a:p>
            <a:endParaRPr lang="en-US" altLang="zh-CN" sz="2000" dirty="0" smtClean="0">
              <a:latin typeface="NewCenturySchlbk" charset="0"/>
            </a:endParaRPr>
          </a:p>
          <a:p>
            <a:r>
              <a:rPr lang="en-US" altLang="zh-CN" sz="2000" dirty="0" smtClean="0">
                <a:latin typeface="NewCenturySchlbk" charset="0"/>
              </a:rPr>
              <a:t>The </a:t>
            </a:r>
            <a:r>
              <a:rPr lang="en-US" altLang="zh-CN" sz="2000" dirty="0">
                <a:latin typeface="NewCenturySchlbk" charset="0"/>
              </a:rPr>
              <a:t>effect of </a:t>
            </a:r>
            <a:r>
              <a:rPr lang="en-US" altLang="zh-CN" sz="2000" dirty="0" smtClean="0">
                <a:latin typeface="NewCenturySchlbk" charset="0"/>
              </a:rPr>
              <a:t>market</a:t>
            </a:r>
            <a:r>
              <a:rPr lang="zh-CN" altLang="en-US" sz="2000" dirty="0" smtClean="0">
                <a:latin typeface="NewCenturySchlbk" charset="0"/>
              </a:rPr>
              <a:t> </a:t>
            </a:r>
            <a:r>
              <a:rPr lang="en-US" altLang="zh-CN" sz="2000" dirty="0" smtClean="0">
                <a:latin typeface="NewCenturySchlbk" charset="0"/>
              </a:rPr>
              <a:t>liquidity </a:t>
            </a:r>
            <a:r>
              <a:rPr lang="en-US" altLang="zh-CN" sz="2000" dirty="0">
                <a:latin typeface="NewCenturySchlbk" charset="0"/>
              </a:rPr>
              <a:t>shock </a:t>
            </a:r>
            <a:r>
              <a:rPr lang="en-US" altLang="zh-CN" sz="2000" dirty="0" smtClean="0">
                <a:latin typeface="NewCenturySchlbk" charset="0"/>
              </a:rPr>
              <a:t>on </a:t>
            </a:r>
            <a:r>
              <a:rPr lang="en-US" altLang="zh-CN" sz="2000" dirty="0">
                <a:latin typeface="NewCenturySchlbk" charset="0"/>
              </a:rPr>
              <a:t>firms’ credit spreads. </a:t>
            </a:r>
            <a:endParaRPr lang="en-US" altLang="zh-CN" sz="2000"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903" y="2154859"/>
            <a:ext cx="3738290" cy="3151124"/>
          </a:xfrm>
          <a:prstGeom prst="rect">
            <a:avLst/>
          </a:prstGeom>
        </p:spPr>
      </p:pic>
      <p:sp>
        <p:nvSpPr>
          <p:cNvPr id="8" name="矩形 7"/>
          <p:cNvSpPr/>
          <p:nvPr/>
        </p:nvSpPr>
        <p:spPr>
          <a:xfrm>
            <a:off x="1054102" y="4827575"/>
            <a:ext cx="1849674" cy="369332"/>
          </a:xfrm>
          <a:prstGeom prst="rect">
            <a:avLst/>
          </a:prstGeom>
        </p:spPr>
        <p:txBody>
          <a:bodyPr wrap="none">
            <a:spAutoFit/>
          </a:bodyPr>
          <a:lstStyle/>
          <a:p>
            <a:r>
              <a:rPr lang="en-US" altLang="zh-CN" b="1" dirty="0">
                <a:latin typeface="NewCenturySchlbk" charset="0"/>
              </a:rPr>
              <a:t>the bond’s value </a:t>
            </a:r>
            <a:endParaRPr lang="en-US" altLang="zh-CN" b="1" dirty="0"/>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50" y="5305983"/>
            <a:ext cx="7607300" cy="596900"/>
          </a:xfrm>
          <a:prstGeom prst="rect">
            <a:avLst/>
          </a:prstGeom>
        </p:spPr>
      </p:pic>
      <p:sp>
        <p:nvSpPr>
          <p:cNvPr id="10" name="文本框 9"/>
          <p:cNvSpPr txBox="1"/>
          <p:nvPr/>
        </p:nvSpPr>
        <p:spPr>
          <a:xfrm>
            <a:off x="8613648" y="5419767"/>
            <a:ext cx="914400" cy="369332"/>
          </a:xfrm>
          <a:prstGeom prst="rect">
            <a:avLst/>
          </a:prstGeom>
          <a:noFill/>
        </p:spPr>
        <p:txBody>
          <a:bodyPr wrap="square" rtlCol="0">
            <a:spAutoFit/>
          </a:bodyPr>
          <a:lstStyle/>
          <a:p>
            <a:r>
              <a:rPr kumimoji="1" lang="zh-CN" altLang="en-US" dirty="0" smtClean="0"/>
              <a:t>（</a:t>
            </a:r>
            <a:r>
              <a:rPr kumimoji="1" lang="en-US" altLang="zh-CN" dirty="0" smtClean="0"/>
              <a:t>8</a:t>
            </a:r>
            <a:r>
              <a:rPr kumimoji="1" lang="zh-CN" altLang="en-US" dirty="0" smtClean="0"/>
              <a:t>）</a:t>
            </a:r>
            <a:endParaRPr kumimoji="1" lang="zh-CN" altLang="en-US" dirty="0"/>
          </a:p>
        </p:txBody>
      </p:sp>
      <p:sp>
        <p:nvSpPr>
          <p:cNvPr id="11" name="椭圆 10"/>
          <p:cNvSpPr/>
          <p:nvPr/>
        </p:nvSpPr>
        <p:spPr>
          <a:xfrm>
            <a:off x="2706624" y="5661083"/>
            <a:ext cx="233728" cy="30080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2" name="椭圆 11"/>
          <p:cNvSpPr/>
          <p:nvPr/>
        </p:nvSpPr>
        <p:spPr>
          <a:xfrm>
            <a:off x="685952" y="5305984"/>
            <a:ext cx="1728064" cy="5969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Tree>
    <p:extLst>
      <p:ext uri="{BB962C8B-B14F-4D97-AF65-F5344CB8AC3E}">
        <p14:creationId xmlns:p14="http://schemas.microsoft.com/office/powerpoint/2010/main" val="1392918202"/>
      </p:ext>
    </p:extLst>
  </p:cSld>
  <p:clrMapOvr>
    <a:masterClrMapping/>
  </p:clrMapOvr>
</p:sld>
</file>

<file path=ppt/theme/theme1.xml><?xml version="1.0" encoding="utf-8"?>
<a:theme xmlns:a="http://schemas.openxmlformats.org/drawingml/2006/main" name="怀旧">
  <a:themeElements>
    <a:clrScheme name="怀旧">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怀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怀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1189</TotalTime>
  <Words>4176</Words>
  <Application>Microsoft Macintosh PowerPoint</Application>
  <PresentationFormat>宽屏</PresentationFormat>
  <Paragraphs>192</Paragraphs>
  <Slides>18</Slides>
  <Notes>17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Calibri</vt:lpstr>
      <vt:lpstr>Calibri Light</vt:lpstr>
      <vt:lpstr>DengXian</vt:lpstr>
      <vt:lpstr>MTSY</vt:lpstr>
      <vt:lpstr>NewCenturySchlbk</vt:lpstr>
      <vt:lpstr>RMTMI</vt:lpstr>
      <vt:lpstr>Wingdings</vt:lpstr>
      <vt:lpstr>宋体</vt:lpstr>
      <vt:lpstr>怀旧</vt:lpstr>
      <vt:lpstr>Rollover Risk and Credit Risk—ZHIGUO HE and WEI XIONG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 Yuxiu</dc:creator>
  <cp:lastModifiedBy>Ma, Yuxiu</cp:lastModifiedBy>
  <cp:revision>38</cp:revision>
  <dcterms:created xsi:type="dcterms:W3CDTF">2016-09-13T01:02:50Z</dcterms:created>
  <dcterms:modified xsi:type="dcterms:W3CDTF">2016-09-19T19:20:45Z</dcterms:modified>
</cp:coreProperties>
</file>